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43"/>
  </p:notesMasterIdLst>
  <p:sldIdLst>
    <p:sldId id="271" r:id="rId3"/>
    <p:sldId id="261" r:id="rId4"/>
    <p:sldId id="498" r:id="rId5"/>
    <p:sldId id="500" r:id="rId6"/>
    <p:sldId id="499" r:id="rId7"/>
    <p:sldId id="504" r:id="rId8"/>
    <p:sldId id="506" r:id="rId9"/>
    <p:sldId id="534" r:id="rId10"/>
    <p:sldId id="481" r:id="rId11"/>
    <p:sldId id="535" r:id="rId12"/>
    <p:sldId id="478" r:id="rId13"/>
    <p:sldId id="437" r:id="rId14"/>
    <p:sldId id="529" r:id="rId15"/>
    <p:sldId id="530" r:id="rId16"/>
    <p:sldId id="527" r:id="rId17"/>
    <p:sldId id="541" r:id="rId18"/>
    <p:sldId id="542" r:id="rId19"/>
    <p:sldId id="508" r:id="rId20"/>
    <p:sldId id="423" r:id="rId21"/>
    <p:sldId id="463" r:id="rId22"/>
    <p:sldId id="492" r:id="rId23"/>
    <p:sldId id="469" r:id="rId24"/>
    <p:sldId id="543" r:id="rId25"/>
    <p:sldId id="544" r:id="rId26"/>
    <p:sldId id="509" r:id="rId27"/>
    <p:sldId id="526" r:id="rId28"/>
    <p:sldId id="539" r:id="rId29"/>
    <p:sldId id="524" r:id="rId30"/>
    <p:sldId id="483" r:id="rId31"/>
    <p:sldId id="510" r:id="rId32"/>
    <p:sldId id="507" r:id="rId33"/>
    <p:sldId id="545" r:id="rId34"/>
    <p:sldId id="546" r:id="rId35"/>
    <p:sldId id="549" r:id="rId36"/>
    <p:sldId id="548" r:id="rId37"/>
    <p:sldId id="562" r:id="rId38"/>
    <p:sldId id="474" r:id="rId39"/>
    <p:sldId id="538" r:id="rId40"/>
    <p:sldId id="547" r:id="rId41"/>
    <p:sldId id="536" r:id="rId42"/>
  </p:sldIdLst>
  <p:sldSz cx="12192000" cy="6858000"/>
  <p:notesSz cx="6858000" cy="9144000"/>
  <p:embeddedFontLst>
    <p:embeddedFont>
      <p:font typeface="Cambria Math" panose="02040503050406030204" pitchFamily="18" charset="0"/>
      <p:regular r:id="rId44"/>
    </p:embeddedFont>
    <p:embeddedFont>
      <p:font typeface="나눔스퀘어" panose="020B0600000101010101" pitchFamily="50" charset="-127"/>
      <p:regular r:id="rId45"/>
      <p:bold r:id="rId46"/>
      <p:italic r:id="rId47"/>
      <p:boldItalic r:id="rId48"/>
    </p:embeddedFont>
    <p:embeddedFont>
      <p:font typeface="나눔스퀘어 Bold" panose="020B0600000101010101" pitchFamily="50" charset="-127"/>
      <p:regular r:id="rId49"/>
      <p:bold r:id="rId50"/>
      <p:italic r:id="rId51"/>
      <p:boldItalic r:id="rId52"/>
    </p:embeddedFont>
    <p:embeddedFont>
      <p:font typeface="나눔스퀘어 ExtraBold" panose="020B0600000101010101" pitchFamily="50" charset="-127"/>
      <p:regular r:id="rId53"/>
      <p:bold r:id="rId54"/>
      <p:italic r:id="rId55"/>
      <p:boldItalic r:id="rId56"/>
    </p:embeddedFont>
    <p:embeddedFont>
      <p:font typeface="맑은 고딕" panose="020B0503020000020004" pitchFamily="50" charset="-127"/>
      <p:regular r:id="rId57"/>
      <p:bold r:id="rId5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FF"/>
    <a:srgbClr val="FFF2CC"/>
    <a:srgbClr val="7030A0"/>
    <a:srgbClr val="4472C4"/>
    <a:srgbClr val="FFFFFF"/>
    <a:srgbClr val="404040"/>
    <a:srgbClr val="FFFF00"/>
    <a:srgbClr val="E6E6E6"/>
    <a:srgbClr val="067A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60" autoAdjust="0"/>
    <p:restoredTop sz="93109" autoAdjust="0"/>
  </p:normalViewPr>
  <p:slideViewPr>
    <p:cSldViewPr snapToGrid="0">
      <p:cViewPr varScale="1">
        <p:scale>
          <a:sx n="113" d="100"/>
          <a:sy n="113" d="100"/>
        </p:scale>
        <p:origin x="902" y="91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6.xml"/><Relationship Id="rId51" Type="http://schemas.openxmlformats.org/officeDocument/2006/relationships/font" Target="fonts/font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3.fntdata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1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Best RMSE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GCMC(feature O, sentiment)</c:v>
                </c:pt>
                <c:pt idx="1">
                  <c:v>GCMC(feature O, emotion)</c:v>
                </c:pt>
                <c:pt idx="2">
                  <c:v>GCMC(feature O, emotion, sentiment)</c:v>
                </c:pt>
                <c:pt idx="3">
                  <c:v>GCMC((feature O, rating only)</c:v>
                </c:pt>
                <c:pt idx="4">
                  <c:v>GCMC(feature X, rating only)</c:v>
                </c:pt>
                <c:pt idx="5">
                  <c:v>SVDpp</c:v>
                </c:pt>
                <c:pt idx="6">
                  <c:v>GCMC(feature X, emotion, sentiment)</c:v>
                </c:pt>
                <c:pt idx="7">
                  <c:v>GCMC(feature X, emotion)</c:v>
                </c:pt>
                <c:pt idx="8">
                  <c:v>GCMC(feature X, sentiment)</c:v>
                </c:pt>
                <c:pt idx="9">
                  <c:v>SVD</c:v>
                </c:pt>
                <c:pt idx="10">
                  <c:v>KNNWithMeans(itme-based)</c:v>
                </c:pt>
                <c:pt idx="11">
                  <c:v>KNNWithMeans(user-based)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0.80589999999999995</c:v>
                </c:pt>
                <c:pt idx="1">
                  <c:v>0.80649999999999999</c:v>
                </c:pt>
                <c:pt idx="2">
                  <c:v>0.80700000000000005</c:v>
                </c:pt>
                <c:pt idx="3">
                  <c:v>0.81100000000000005</c:v>
                </c:pt>
                <c:pt idx="4">
                  <c:v>0.81320000000000003</c:v>
                </c:pt>
                <c:pt idx="5">
                  <c:v>0.82650000000000001</c:v>
                </c:pt>
                <c:pt idx="6">
                  <c:v>0.83069999999999999</c:v>
                </c:pt>
                <c:pt idx="7">
                  <c:v>0.83260000000000001</c:v>
                </c:pt>
                <c:pt idx="8">
                  <c:v>0.83650000000000002</c:v>
                </c:pt>
                <c:pt idx="9">
                  <c:v>0.84930000000000005</c:v>
                </c:pt>
                <c:pt idx="10">
                  <c:v>0.88180000000000003</c:v>
                </c:pt>
                <c:pt idx="11">
                  <c:v>0.92330000000000001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6A-4A3A-A9A2-EE6FCE6C87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08173839"/>
        <c:axId val="511868159"/>
      </c:barChart>
      <c:catAx>
        <c:axId val="80817383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1500" b="1" dirty="0"/>
                  <a:t>Model Type</a:t>
                </a:r>
                <a:endParaRPr lang="ko-KR" altLang="en-US" sz="1500" b="1" dirty="0"/>
              </a:p>
            </c:rich>
          </c:tx>
          <c:layout>
            <c:manualLayout>
              <c:xMode val="edge"/>
              <c:yMode val="edge"/>
              <c:x val="0.4374734251968504"/>
              <c:y val="0.9290078168671372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1868159"/>
        <c:crosses val="autoZero"/>
        <c:auto val="1"/>
        <c:lblAlgn val="ctr"/>
        <c:lblOffset val="100"/>
        <c:noMultiLvlLbl val="0"/>
      </c:catAx>
      <c:valAx>
        <c:axId val="511868159"/>
        <c:scaling>
          <c:orientation val="minMax"/>
          <c:max val="0.93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b="1" dirty="0"/>
                  <a:t>Best</a:t>
                </a:r>
                <a:r>
                  <a:rPr lang="en-US" altLang="ko-KR" b="1" baseline="0" dirty="0"/>
                  <a:t> </a:t>
                </a:r>
                <a:r>
                  <a:rPr lang="en-US" altLang="ko-KR" b="1" dirty="0"/>
                  <a:t>RMSE</a:t>
                </a:r>
                <a:endParaRPr lang="ko-KR" altLang="en-US" b="1" dirty="0"/>
              </a:p>
            </c:rich>
          </c:tx>
          <c:layout>
            <c:manualLayout>
              <c:xMode val="edge"/>
              <c:yMode val="edge"/>
              <c:x val="2.8125000000000001E-2"/>
              <c:y val="0.2174060520788599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081738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6B4F0-AEE2-4951-90CC-0A384C121DB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D2D542-DABB-4C15-B84D-79736C01EC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30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안녕하세요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BERT</a:t>
            </a:r>
            <a:r>
              <a:rPr kumimoji="1" lang="ko-KR" altLang="en-US" dirty="0"/>
              <a:t>의 감성분석을 활용한 그래프 기반의 영화 추천시스템에 대한 연구를 말씀드리겠습니다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814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55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805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223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3601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441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70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288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2477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735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172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326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4574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948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8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4996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2869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141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6672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0596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9408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127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6371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3758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264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6793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6125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3863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7474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558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4599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6885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272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52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557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40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458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729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957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167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445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6453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8D98EC-A822-481B-B411-FF304AA4B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FDDF83-52C8-4B7C-ABBE-B4061A7E3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97B5D0-3136-4629-8813-CA4BBDF67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534C43-AEF9-44CF-8B0A-5F9684905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599D18-B3D1-495A-BF3E-3EF20B39D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645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D7DEF-D48F-42AA-B67E-FAF7139F8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1C90CF-8AD9-4E0E-B024-542613BA3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8EF2F4-18D2-4A2F-BFD6-F5B8038CB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54D0A6-1258-4155-88E3-95F3FE711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AF5A8E-AB93-4157-945F-99817D161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782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17B0B-6272-444D-BCA3-D525AF68E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D1CC80-6E99-4019-94AE-5C3B342E0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A19F7A-B891-4D82-8D00-4D7CC5FCA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9793CF-2B9D-4606-8A4F-A9FE7DC28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49DA92-A73D-4E62-A6AB-1D31722B5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205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3378FE-5CD3-432A-A512-89AC3676B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4855B1-7B69-483C-B4ED-5361938950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DF3667-3E7D-4BA7-B1B1-FC7CBF6F07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BA631E-2A90-403C-AEC5-C5680B36D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A4634A-6951-4FD0-9DA1-C9ACA664D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970AF5-FBA3-4CA2-A699-5A967E776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996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6BC2C1-93EF-4292-8364-209BA6697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20F344-6A57-436D-848A-61EDBAD81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2851DE-36BA-4FF7-BEA1-696BA19DFB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3DDB734-47F1-4890-9983-1BB120C8D4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ACF488-4D07-44B7-838F-2143DBB74D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09382B4-E813-42DD-89CD-1DCC6A2E9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CB7A474-9D31-4B84-AAA8-BD09449AE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2DCC61-A1E6-4F1A-8408-5D354F2A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6706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CBBD7-C0EE-465D-B92C-F8606A2E2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7F4B32-9F8E-43A3-BBBF-C3903D5BC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541669-64F1-4CD8-9860-48910C26A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8C7E61-8C30-4B3C-ADA4-8E8AB8011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818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7515BC7-3DD9-4ED6-AE7F-E912EBC62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C14950-91E0-447B-BBB2-AF69E7772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789269-E1CA-49D5-991B-E0887C163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8461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7908E-EEE0-418A-8235-62EB739F6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169ECC-F06F-49B0-8C76-EBDC7EACB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7B1E89-EAAA-448E-B69E-914A280DB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401962-F306-47D0-AC26-77782CA7F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CD3ADF-9FD5-4BAB-9E17-62701D240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F06578-1EAB-4379-BE8A-F8627897E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62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307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06652E-64D8-4F44-A796-AFC65BB7F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5DA08E4-6EFC-4385-A986-E0C38DB0E2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810F81-CA03-43BC-8518-F727DA9E2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ECC8D5-8384-4EA4-BD0F-621329BB4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2AF06B-63DB-491C-B1E6-382CFDBE4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9FFA34-96C6-4639-BB9E-621BDFFB1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3638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3445FE-372F-4E3B-9598-8AA5313CF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F1E203-82F8-4970-BDBC-127CE7E360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97E115-A2FF-4176-9886-6469E6F9C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CB5B8-8837-4D48-BC02-74A50AB82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1B43C7-6BBC-438E-B3B9-A93B99AA7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574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ED37D9C-C43F-41D9-B709-D427BAC3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17F33D-86D9-43C9-BD26-8B574BD7C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19A1D6-6058-4EFC-A5E8-7E72B0C81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C72597-4D76-4185-9FF1-0B5696A20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9B39E3-5BF9-49F1-8E50-5EE595B4A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060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112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776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594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157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282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037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92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BFF2D-8249-458D-9364-073002D4312C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1F1BE1A-578E-451F-9C12-8945C2D18360}"/>
              </a:ext>
            </a:extLst>
          </p:cNvPr>
          <p:cNvSpPr/>
          <p:nvPr userDrawn="1"/>
        </p:nvSpPr>
        <p:spPr>
          <a:xfrm>
            <a:off x="11812370" y="6440180"/>
            <a:ext cx="261611" cy="261611"/>
          </a:xfrm>
          <a:prstGeom prst="ellipse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65C33E0F-BC0B-46BF-80E0-75C744CCF87A}"/>
              </a:ext>
            </a:extLst>
          </p:cNvPr>
          <p:cNvSpPr txBox="1">
            <a:spLocks/>
          </p:cNvSpPr>
          <p:nvPr userDrawn="1"/>
        </p:nvSpPr>
        <p:spPr>
          <a:xfrm>
            <a:off x="11696152" y="6400811"/>
            <a:ext cx="494045" cy="30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lang="ko-KR" altLang="en-US" sz="1000" kern="120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fld id="{4304F7E9-5DE7-488B-919E-FE0266CB964F}" type="slidenum">
              <a:rPr lang="en-US" altLang="ko-KR" smtClean="0"/>
              <a:pPr algn="ctr">
                <a:lnSpc>
                  <a:spcPct val="150000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030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629147-63F0-430E-B5D0-3D219E59E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A289C5-7A2B-4C94-85AC-EFCFB2B18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BA2BC5-EBC3-44AF-828B-9A8B34BC88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47AE5-4366-4128-A7A5-38C8B0345485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2BA308-52FA-46DF-8AC0-A50BDAA680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2EE71-6E77-4817-BE02-58C7DF45D8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508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ExtraBold" panose="020B0600000101010101" pitchFamily="50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stefanoleone992/rotten-tomatoes-movies-and-critic-reviews-dataset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5DC487B-4755-432E-9E19-B1F5AD9BFAA0}"/>
              </a:ext>
            </a:extLst>
          </p:cNvPr>
          <p:cNvSpPr/>
          <p:nvPr/>
        </p:nvSpPr>
        <p:spPr>
          <a:xfrm rot="5400000">
            <a:off x="6041390" y="-1874797"/>
            <a:ext cx="109222" cy="12192001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8F816D-8FF3-47FE-97BF-C4A823001AB2}"/>
              </a:ext>
            </a:extLst>
          </p:cNvPr>
          <p:cNvSpPr txBox="1"/>
          <p:nvPr/>
        </p:nvSpPr>
        <p:spPr>
          <a:xfrm>
            <a:off x="251459" y="2396458"/>
            <a:ext cx="11666221" cy="1674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36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Multi-Relational </a:t>
            </a:r>
            <a:r>
              <a:rPr lang="en-US" altLang="ko-KR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Stacking Ensemble Recommender </a:t>
            </a:r>
            <a:r>
              <a:rPr lang="en-US" altLang="ko-KR" sz="36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System Using </a:t>
            </a:r>
            <a:r>
              <a:rPr lang="en-US" altLang="ko-KR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Cinematic Experience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4C644-693C-469C-8825-20CCEDF698F0}"/>
              </a:ext>
            </a:extLst>
          </p:cNvPr>
          <p:cNvSpPr txBox="1"/>
          <p:nvPr/>
        </p:nvSpPr>
        <p:spPr>
          <a:xfrm>
            <a:off x="8577201" y="4446296"/>
            <a:ext cx="3614799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Presenter : Cheonsol Lee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Date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: 2021.11.03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186668-7EE2-4E78-862A-FE7C9E00F2D0}"/>
              </a:ext>
            </a:extLst>
          </p:cNvPr>
          <p:cNvSpPr txBox="1"/>
          <p:nvPr/>
        </p:nvSpPr>
        <p:spPr>
          <a:xfrm>
            <a:off x="251459" y="4446296"/>
            <a:ext cx="5029200" cy="1941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700"/>
              </a:spcAft>
            </a:pP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(Index Terms)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Graph Neural Network (GNN)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Recommender system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Sentiment analysis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 analysis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BERT</a:t>
            </a:r>
            <a:endParaRPr lang="ko-KR" altLang="en-US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9331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</a:t>
            </a:r>
          </a:p>
        </p:txBody>
      </p:sp>
      <p:sp>
        <p:nvSpPr>
          <p:cNvPr id="9" name="Google Shape;135;p32">
            <a:extLst>
              <a:ext uri="{FF2B5EF4-FFF2-40B4-BE49-F238E27FC236}">
                <a16:creationId xmlns:a16="http://schemas.microsoft.com/office/drawing/2014/main" id="{36561EE0-67FD-4AEC-8FAB-F1AC7A928AE9}"/>
              </a:ext>
            </a:extLst>
          </p:cNvPr>
          <p:cNvSpPr txBox="1"/>
          <p:nvPr/>
        </p:nvSpPr>
        <p:spPr>
          <a:xfrm>
            <a:off x="0" y="1036320"/>
            <a:ext cx="12191999" cy="582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Graph Neural Network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[10] Semi-Supervised Classification with Graph Convolutional Networks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(ICLR 2017)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GCMC-based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[11] Graph Convolutional Matrix Completion (KDD 2018)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[12] Inductive Matrix Completion based on Graph Neural Networks (ICLR 2020)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[13] Inductive Matrix Completion Using Graph Autoencoder (CIKM 2021)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[14] AIRC: Attentive Implicit Relation Recommendation Incorporating Content Information for Bipartite Graphs (MDPI 2020)</a:t>
            </a: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Multi-layer graphs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[15] Community Detection in Multi-Layer Graphs: A Survey (SIGMOD 2015)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Link-prediction and GCN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[16] Link Prediction Based on Graph Neural Networks (NIPS 2018)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[17] Web Service Network Embedding based on Link Prediction and Convolutional Learning (IEEE Transactions on Services Computing)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Bi-partite graph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[18] Bipartite graph partitioning and data clustering (CIKM 2001)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[19] Metadata-Based Collaborative Filtering Using K-Partite Graph for Movie Recommendation (EDB 2012)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[20] Domain Knowledge-Based Link Prediction in Customer-Product Bipartite Graph for Product Recommendation (IJIT &amp; DM 2019)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	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734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893045" y="2884656"/>
            <a:ext cx="39741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Method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201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CDAA7D-44A7-496C-9C15-6CD17CC02C21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Method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6BD30DB-BA32-402E-8331-1E1A2D7DDDE0}"/>
              </a:ext>
            </a:extLst>
          </p:cNvPr>
          <p:cNvSpPr/>
          <p:nvPr/>
        </p:nvSpPr>
        <p:spPr>
          <a:xfrm>
            <a:off x="3560557" y="1313819"/>
            <a:ext cx="1816579" cy="37881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Web Crawling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BD480E6-A88A-4C42-ADA2-0BAE00844611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3270927" y="3718380"/>
            <a:ext cx="0" cy="190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5E5D7F0-645B-4EF2-ABF2-86B7AD6014D6}"/>
              </a:ext>
            </a:extLst>
          </p:cNvPr>
          <p:cNvSpPr/>
          <p:nvPr/>
        </p:nvSpPr>
        <p:spPr>
          <a:xfrm>
            <a:off x="2092643" y="1171945"/>
            <a:ext cx="8006714" cy="518144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자기 디스크 9">
            <a:extLst>
              <a:ext uri="{FF2B5EF4-FFF2-40B4-BE49-F238E27FC236}">
                <a16:creationId xmlns:a16="http://schemas.microsoft.com/office/drawing/2014/main" id="{0E538EB2-DCC8-4019-AEBB-245F532C20E1}"/>
              </a:ext>
            </a:extLst>
          </p:cNvPr>
          <p:cNvSpPr/>
          <p:nvPr/>
        </p:nvSpPr>
        <p:spPr>
          <a:xfrm>
            <a:off x="3560556" y="1910620"/>
            <a:ext cx="1816579" cy="58221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Movie Database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6C0C6BE-FD09-40E9-BBDC-CACF9C4C6853}"/>
              </a:ext>
            </a:extLst>
          </p:cNvPr>
          <p:cNvCxnSpPr>
            <a:cxnSpLocks/>
            <a:stCxn id="34" idx="2"/>
            <a:endCxn id="10" idx="1"/>
          </p:cNvCxnSpPr>
          <p:nvPr/>
        </p:nvCxnSpPr>
        <p:spPr>
          <a:xfrm flipH="1">
            <a:off x="4468846" y="1692633"/>
            <a:ext cx="1" cy="2179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A738117-36E9-4196-B759-1F1A4555E74C}"/>
              </a:ext>
            </a:extLst>
          </p:cNvPr>
          <p:cNvSpPr/>
          <p:nvPr/>
        </p:nvSpPr>
        <p:spPr>
          <a:xfrm>
            <a:off x="3560557" y="2710824"/>
            <a:ext cx="1816579" cy="3510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Sampling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A28667E-BA59-49B1-A2A6-D75695E16889}"/>
              </a:ext>
            </a:extLst>
          </p:cNvPr>
          <p:cNvCxnSpPr>
            <a:cxnSpLocks/>
            <a:stCxn id="10" idx="3"/>
            <a:endCxn id="37" idx="0"/>
          </p:cNvCxnSpPr>
          <p:nvPr/>
        </p:nvCxnSpPr>
        <p:spPr>
          <a:xfrm>
            <a:off x="4468846" y="2492837"/>
            <a:ext cx="1" cy="2179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A093BC6-5E05-47FE-8D34-E51273BDF2AE}"/>
              </a:ext>
            </a:extLst>
          </p:cNvPr>
          <p:cNvSpPr/>
          <p:nvPr/>
        </p:nvSpPr>
        <p:spPr>
          <a:xfrm>
            <a:off x="2362637" y="3420591"/>
            <a:ext cx="1816579" cy="29778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34C6981-C73A-462F-B650-2FCB02ECDB1A}"/>
              </a:ext>
            </a:extLst>
          </p:cNvPr>
          <p:cNvSpPr/>
          <p:nvPr/>
        </p:nvSpPr>
        <p:spPr>
          <a:xfrm>
            <a:off x="2362637" y="3908946"/>
            <a:ext cx="1816579" cy="328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Normalization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7238C98-ECA2-4F43-902E-4C9CAEE2431E}"/>
              </a:ext>
            </a:extLst>
          </p:cNvPr>
          <p:cNvSpPr/>
          <p:nvPr/>
        </p:nvSpPr>
        <p:spPr>
          <a:xfrm>
            <a:off x="4883107" y="3420591"/>
            <a:ext cx="1816579" cy="29778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Review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7A9A5BE-C93F-432C-8C90-02244CDF071B}"/>
              </a:ext>
            </a:extLst>
          </p:cNvPr>
          <p:cNvCxnSpPr>
            <a:cxnSpLocks/>
          </p:cNvCxnSpPr>
          <p:nvPr/>
        </p:nvCxnSpPr>
        <p:spPr>
          <a:xfrm>
            <a:off x="3270926" y="3219668"/>
            <a:ext cx="252046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3955742-46D7-4640-8929-EC598FC59227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3270927" y="3206604"/>
            <a:ext cx="0" cy="2139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E22C0ED0-D69F-43F9-8A5C-E308CF062E51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5791395" y="3206314"/>
            <a:ext cx="2" cy="2142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6252012-4466-4C43-9A10-B9FF3612A633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4468847" y="3061895"/>
            <a:ext cx="0" cy="1577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DD99B0B-46F0-4F0E-9BC8-E891FE4492DE}"/>
              </a:ext>
            </a:extLst>
          </p:cNvPr>
          <p:cNvSpPr/>
          <p:nvPr/>
        </p:nvSpPr>
        <p:spPr>
          <a:xfrm>
            <a:off x="4883106" y="3908946"/>
            <a:ext cx="1816579" cy="328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Sentiment / Emotion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413D50-3931-424C-93B6-D297A2243EC0}"/>
              </a:ext>
            </a:extLst>
          </p:cNvPr>
          <p:cNvSpPr/>
          <p:nvPr/>
        </p:nvSpPr>
        <p:spPr>
          <a:xfrm>
            <a:off x="7304545" y="3632251"/>
            <a:ext cx="1109662" cy="32276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BERT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C82848-5F16-4D5B-A11D-233427601994}"/>
              </a:ext>
            </a:extLst>
          </p:cNvPr>
          <p:cNvSpPr/>
          <p:nvPr/>
        </p:nvSpPr>
        <p:spPr>
          <a:xfrm>
            <a:off x="7304545" y="3112017"/>
            <a:ext cx="2387498" cy="3028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Review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AABD7D-70B1-41E7-B0D5-FD9E15953DD6}"/>
              </a:ext>
            </a:extLst>
          </p:cNvPr>
          <p:cNvSpPr/>
          <p:nvPr/>
        </p:nvSpPr>
        <p:spPr>
          <a:xfrm>
            <a:off x="7304545" y="4180218"/>
            <a:ext cx="1109662" cy="29886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Sentiment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89714BD-9743-4B7C-9B73-8BF8DEE9D762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7859376" y="3414866"/>
            <a:ext cx="638918" cy="2173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39A1F7A-D3FA-46B7-A2DF-340F5FFE51E0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7859376" y="3955019"/>
            <a:ext cx="0" cy="2251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DBA6329-DF58-4E3B-85C1-515E0C5CCD81}"/>
              </a:ext>
            </a:extLst>
          </p:cNvPr>
          <p:cNvSpPr/>
          <p:nvPr/>
        </p:nvSpPr>
        <p:spPr>
          <a:xfrm>
            <a:off x="8587212" y="3632251"/>
            <a:ext cx="1109662" cy="32276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BERT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6363092-DC04-44D6-B9EA-2F5C67DD40C4}"/>
              </a:ext>
            </a:extLst>
          </p:cNvPr>
          <p:cNvSpPr/>
          <p:nvPr/>
        </p:nvSpPr>
        <p:spPr>
          <a:xfrm>
            <a:off x="8587212" y="4180218"/>
            <a:ext cx="1109662" cy="29886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Emotion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15820BE7-C044-4580-A9E0-3294C0D9FD4A}"/>
              </a:ext>
            </a:extLst>
          </p:cNvPr>
          <p:cNvCxnSpPr>
            <a:cxnSpLocks/>
            <a:stCxn id="7" idx="2"/>
            <a:endCxn id="93" idx="0"/>
          </p:cNvCxnSpPr>
          <p:nvPr/>
        </p:nvCxnSpPr>
        <p:spPr>
          <a:xfrm>
            <a:off x="8498294" y="3414866"/>
            <a:ext cx="643749" cy="2173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C4C33F-2520-4B2E-92DB-288D2B3C631F}"/>
              </a:ext>
            </a:extLst>
          </p:cNvPr>
          <p:cNvCxnSpPr>
            <a:cxnSpLocks/>
            <a:stCxn id="93" idx="2"/>
            <a:endCxn id="94" idx="0"/>
          </p:cNvCxnSpPr>
          <p:nvPr/>
        </p:nvCxnSpPr>
        <p:spPr>
          <a:xfrm>
            <a:off x="9142043" y="3955019"/>
            <a:ext cx="0" cy="2251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37C724F-109A-4B0C-8C9C-ABE47CDFD1B4}"/>
              </a:ext>
            </a:extLst>
          </p:cNvPr>
          <p:cNvSpPr/>
          <p:nvPr/>
        </p:nvSpPr>
        <p:spPr>
          <a:xfrm>
            <a:off x="7116532" y="2994740"/>
            <a:ext cx="2737853" cy="1581813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59B46DDC-7F7E-4B34-B079-8654466341DE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6699686" y="3569486"/>
            <a:ext cx="4111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E1FD9966-6159-4548-B254-A34479335172}"/>
              </a:ext>
            </a:extLst>
          </p:cNvPr>
          <p:cNvCxnSpPr>
            <a:cxnSpLocks/>
            <a:stCxn id="80" idx="3"/>
          </p:cNvCxnSpPr>
          <p:nvPr/>
        </p:nvCxnSpPr>
        <p:spPr>
          <a:xfrm flipV="1">
            <a:off x="6699685" y="4071130"/>
            <a:ext cx="422931" cy="223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90F1516B-AF25-44AA-8AE3-7682417E03CB}"/>
              </a:ext>
            </a:extLst>
          </p:cNvPr>
          <p:cNvSpPr/>
          <p:nvPr/>
        </p:nvSpPr>
        <p:spPr>
          <a:xfrm>
            <a:off x="3560556" y="4673603"/>
            <a:ext cx="1816579" cy="40444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Multi-relations graph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generating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DF07E946-80DA-41D0-A71B-1AFD2484CEA6}"/>
              </a:ext>
            </a:extLst>
          </p:cNvPr>
          <p:cNvSpPr/>
          <p:nvPr/>
        </p:nvSpPr>
        <p:spPr>
          <a:xfrm>
            <a:off x="3560556" y="5274498"/>
            <a:ext cx="1816579" cy="3510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Graph Model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77ED211E-CEE3-435B-B872-E6DC124472CD}"/>
              </a:ext>
            </a:extLst>
          </p:cNvPr>
          <p:cNvSpPr/>
          <p:nvPr/>
        </p:nvSpPr>
        <p:spPr>
          <a:xfrm>
            <a:off x="3560556" y="5857219"/>
            <a:ext cx="1816579" cy="3510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Rating Prediction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6F1E303A-BE97-4480-A7A9-93983A2D9B57}"/>
              </a:ext>
            </a:extLst>
          </p:cNvPr>
          <p:cNvCxnSpPr>
            <a:cxnSpLocks/>
          </p:cNvCxnSpPr>
          <p:nvPr/>
        </p:nvCxnSpPr>
        <p:spPr>
          <a:xfrm>
            <a:off x="3270926" y="4472099"/>
            <a:ext cx="252046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E66B37EE-31DF-4FB4-A9E5-C7209659E2CC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3270927" y="4237778"/>
            <a:ext cx="0" cy="241306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CA3DA655-4AF2-4B33-BF02-9AC2A263213D}"/>
              </a:ext>
            </a:extLst>
          </p:cNvPr>
          <p:cNvCxnSpPr>
            <a:cxnSpLocks/>
            <a:stCxn id="80" idx="2"/>
          </p:cNvCxnSpPr>
          <p:nvPr/>
        </p:nvCxnSpPr>
        <p:spPr>
          <a:xfrm>
            <a:off x="5791396" y="4237778"/>
            <a:ext cx="1" cy="241306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AF553F94-69A1-4A24-A589-8686928AC3A5}"/>
              </a:ext>
            </a:extLst>
          </p:cNvPr>
          <p:cNvCxnSpPr>
            <a:cxnSpLocks/>
            <a:endCxn id="130" idx="0"/>
          </p:cNvCxnSpPr>
          <p:nvPr/>
        </p:nvCxnSpPr>
        <p:spPr>
          <a:xfrm>
            <a:off x="4468846" y="4472099"/>
            <a:ext cx="0" cy="2015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DAD02C8-CE91-4530-BE04-A1613B7DFDFD}"/>
              </a:ext>
            </a:extLst>
          </p:cNvPr>
          <p:cNvCxnSpPr>
            <a:cxnSpLocks/>
            <a:stCxn id="130" idx="2"/>
            <a:endCxn id="131" idx="0"/>
          </p:cNvCxnSpPr>
          <p:nvPr/>
        </p:nvCxnSpPr>
        <p:spPr>
          <a:xfrm>
            <a:off x="4468846" y="5078045"/>
            <a:ext cx="0" cy="1964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908B972E-83F0-45CC-8495-F642DBB9BD9D}"/>
              </a:ext>
            </a:extLst>
          </p:cNvPr>
          <p:cNvCxnSpPr>
            <a:cxnSpLocks/>
            <a:stCxn id="131" idx="2"/>
            <a:endCxn id="132" idx="0"/>
          </p:cNvCxnSpPr>
          <p:nvPr/>
        </p:nvCxnSpPr>
        <p:spPr>
          <a:xfrm>
            <a:off x="4468846" y="5625569"/>
            <a:ext cx="0" cy="2316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8D35A08-4DF4-4E52-BE47-BCFA4461D1B6}"/>
              </a:ext>
            </a:extLst>
          </p:cNvPr>
          <p:cNvSpPr txBox="1"/>
          <p:nvPr/>
        </p:nvSpPr>
        <p:spPr>
          <a:xfrm>
            <a:off x="3741111" y="6394280"/>
            <a:ext cx="47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Figure 1. Overview of the proposed framework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6094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Framework – Baseline</a:t>
            </a:r>
          </a:p>
        </p:txBody>
      </p: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2030446C-D1AE-4AB1-A2AC-19213C934CC7}"/>
              </a:ext>
            </a:extLst>
          </p:cNvPr>
          <p:cNvGrpSpPr/>
          <p:nvPr/>
        </p:nvGrpSpPr>
        <p:grpSpPr>
          <a:xfrm>
            <a:off x="10889439" y="3672772"/>
            <a:ext cx="960575" cy="678249"/>
            <a:chOff x="10194198" y="3789174"/>
            <a:chExt cx="960575" cy="67824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2DBF3A-8EC1-4C76-958D-F6FD95D525FD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ea typeface="나눔스퀘어 ExtraBold" panose="020B0600000101010101" pitchFamily="50" charset="-127"/>
                </a:rPr>
                <a:t>Prediction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FD3E68B-6EAC-4BDD-93F6-E7DB48743115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8E94D45E-BEAA-4352-8058-8D73B7A52773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1864" t="-24444" r="-4576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1B0D345E-FF40-4DAA-9A1A-D83D6CFA8DD3}"/>
              </a:ext>
            </a:extLst>
          </p:cNvPr>
          <p:cNvGrpSpPr/>
          <p:nvPr/>
        </p:nvGrpSpPr>
        <p:grpSpPr>
          <a:xfrm>
            <a:off x="11152860" y="2394014"/>
            <a:ext cx="413173" cy="413173"/>
            <a:chOff x="10467900" y="2664429"/>
            <a:chExt cx="413173" cy="413173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95AC5C62-550D-4CBF-9B30-133A02EF6B60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61BC43E-2247-4356-A45B-28EE17B68956}"/>
              </a:ext>
            </a:extLst>
          </p:cNvPr>
          <p:cNvCxnSpPr>
            <a:cxnSpLocks/>
            <a:stCxn id="112" idx="4"/>
            <a:endCxn id="104" idx="0"/>
          </p:cNvCxnSpPr>
          <p:nvPr/>
        </p:nvCxnSpPr>
        <p:spPr>
          <a:xfrm>
            <a:off x="11359447" y="2807187"/>
            <a:ext cx="10281" cy="865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0CA0C7A-E76E-4844-89B9-A4F9816A60D3}"/>
              </a:ext>
            </a:extLst>
          </p:cNvPr>
          <p:cNvSpPr txBox="1"/>
          <p:nvPr/>
        </p:nvSpPr>
        <p:spPr>
          <a:xfrm>
            <a:off x="10865135" y="2025798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ea typeface="나눔스퀘어 ExtraBold" panose="020B0600000101010101" pitchFamily="50" charset="-127"/>
              </a:rPr>
              <a:t>Target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2CD797B-9FEF-41C4-B3D0-B85BB30BBED4}"/>
              </a:ext>
            </a:extLst>
          </p:cNvPr>
          <p:cNvGrpSpPr/>
          <p:nvPr/>
        </p:nvGrpSpPr>
        <p:grpSpPr>
          <a:xfrm>
            <a:off x="7650257" y="3330383"/>
            <a:ext cx="1297944" cy="1098813"/>
            <a:chOff x="4790529" y="1681652"/>
            <a:chExt cx="1297944" cy="1098813"/>
          </a:xfrm>
        </p:grpSpPr>
        <p:sp>
          <p:nvSpPr>
            <p:cNvPr id="64" name="사다리꼴 63">
              <a:extLst>
                <a:ext uri="{FF2B5EF4-FFF2-40B4-BE49-F238E27FC236}">
                  <a16:creationId xmlns:a16="http://schemas.microsoft.com/office/drawing/2014/main" id="{1D48F402-9718-4918-AC2B-63768E8CB5AF}"/>
                </a:ext>
              </a:extLst>
            </p:cNvPr>
            <p:cNvSpPr/>
            <p:nvPr/>
          </p:nvSpPr>
          <p:spPr>
            <a:xfrm rot="16200000">
              <a:off x="4890094" y="1582087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0CE48C9-67AC-4A09-8835-8DCDAFD75522}"/>
                </a:ext>
              </a:extLst>
            </p:cNvPr>
            <p:cNvSpPr txBox="1"/>
            <p:nvPr/>
          </p:nvSpPr>
          <p:spPr>
            <a:xfrm>
              <a:off x="4823285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Decoder</a:t>
              </a:r>
              <a:endParaRPr lang="ko-KR" altLang="en-US" b="1" dirty="0"/>
            </a:p>
          </p:txBody>
        </p:sp>
      </p:grp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14A850C3-CD35-4AFF-B98F-71A03EE5A077}"/>
              </a:ext>
            </a:extLst>
          </p:cNvPr>
          <p:cNvCxnSpPr>
            <a:cxnSpLocks/>
            <a:stCxn id="64" idx="2"/>
            <a:endCxn id="104" idx="2"/>
          </p:cNvCxnSpPr>
          <p:nvPr/>
        </p:nvCxnSpPr>
        <p:spPr>
          <a:xfrm flipV="1">
            <a:off x="8948201" y="3879359"/>
            <a:ext cx="2214940" cy="4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3935DDE3-1D91-4D46-970D-8CA1CD60ED94}"/>
              </a:ext>
            </a:extLst>
          </p:cNvPr>
          <p:cNvCxnSpPr>
            <a:cxnSpLocks/>
            <a:endCxn id="113" idx="2"/>
          </p:cNvCxnSpPr>
          <p:nvPr/>
        </p:nvCxnSpPr>
        <p:spPr>
          <a:xfrm flipV="1">
            <a:off x="2363214" y="3879791"/>
            <a:ext cx="1016045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86ECDEDC-B5B4-4E28-A78F-81E2EEDEB2BB}"/>
              </a:ext>
            </a:extLst>
          </p:cNvPr>
          <p:cNvGrpSpPr/>
          <p:nvPr/>
        </p:nvGrpSpPr>
        <p:grpSpPr>
          <a:xfrm>
            <a:off x="3379259" y="3330383"/>
            <a:ext cx="1297944" cy="1098813"/>
            <a:chOff x="2425947" y="1685463"/>
            <a:chExt cx="1297944" cy="1098813"/>
          </a:xfrm>
        </p:grpSpPr>
        <p:sp>
          <p:nvSpPr>
            <p:cNvPr id="113" name="사다리꼴 112">
              <a:extLst>
                <a:ext uri="{FF2B5EF4-FFF2-40B4-BE49-F238E27FC236}">
                  <a16:creationId xmlns:a16="http://schemas.microsoft.com/office/drawing/2014/main" id="{1F0555DE-8B4C-4504-8C85-4CD5A0CCF7BC}"/>
                </a:ext>
              </a:extLst>
            </p:cNvPr>
            <p:cNvSpPr/>
            <p:nvPr/>
          </p:nvSpPr>
          <p:spPr>
            <a:xfrm rot="5400000">
              <a:off x="2525512" y="1585898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15BA021-7D2A-4B25-8DDB-1CF6EBDA574B}"/>
                </a:ext>
              </a:extLst>
            </p:cNvPr>
            <p:cNvSpPr txBox="1"/>
            <p:nvPr/>
          </p:nvSpPr>
          <p:spPr>
            <a:xfrm>
              <a:off x="2457204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Encoder</a:t>
              </a:r>
              <a:endParaRPr lang="ko-KR" altLang="en-US" b="1" dirty="0"/>
            </a:p>
          </p:txBody>
        </p:sp>
      </p:grp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0C5BD9EA-1E30-42CA-95F2-2E53A7125026}"/>
              </a:ext>
            </a:extLst>
          </p:cNvPr>
          <p:cNvCxnSpPr>
            <a:cxnSpLocks/>
            <a:stCxn id="113" idx="0"/>
          </p:cNvCxnSpPr>
          <p:nvPr/>
        </p:nvCxnSpPr>
        <p:spPr>
          <a:xfrm>
            <a:off x="4677203" y="3879791"/>
            <a:ext cx="8754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2D236928-BFEF-472F-B5BE-2301EF08BE32}"/>
              </a:ext>
            </a:extLst>
          </p:cNvPr>
          <p:cNvGrpSpPr/>
          <p:nvPr/>
        </p:nvGrpSpPr>
        <p:grpSpPr>
          <a:xfrm>
            <a:off x="5444693" y="3202943"/>
            <a:ext cx="1438074" cy="636988"/>
            <a:chOff x="4098497" y="1485263"/>
            <a:chExt cx="1438074" cy="636988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C1B3645D-AFCA-4866-9A2C-E7B58E882416}"/>
                </a:ext>
              </a:extLst>
            </p:cNvPr>
            <p:cNvGrpSpPr/>
            <p:nvPr/>
          </p:nvGrpSpPr>
          <p:grpSpPr>
            <a:xfrm>
              <a:off x="4206426" y="1783957"/>
              <a:ext cx="1222578" cy="338294"/>
              <a:chOff x="4206426" y="1892765"/>
              <a:chExt cx="1222578" cy="338294"/>
            </a:xfrm>
          </p:grpSpPr>
          <p:sp>
            <p:nvSpPr>
              <p:cNvPr id="176" name="사각형: 둥근 모서리 175">
                <a:extLst>
                  <a:ext uri="{FF2B5EF4-FFF2-40B4-BE49-F238E27FC236}">
                    <a16:creationId xmlns:a16="http://schemas.microsoft.com/office/drawing/2014/main" id="{255C7663-3519-4C68-B6B2-8677758770F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EAC2C4EA-4B49-4255-8C4C-60A6126870AF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65B9639F-A5FD-452B-8273-50BFE9BCCCE4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4FCB56B0-19FA-4DE0-B1A4-42FE24541F92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9A17E341-0800-47F5-8CC6-57C64DECC8DE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39D730A2-E9F8-43A6-8B05-696E0C80BD6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BC271BA3-613B-4066-A5EC-9AE306A55FA0}"/>
                </a:ext>
              </a:extLst>
            </p:cNvPr>
            <p:cNvSpPr txBox="1"/>
            <p:nvPr/>
          </p:nvSpPr>
          <p:spPr>
            <a:xfrm>
              <a:off x="4098497" y="1485263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User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7F5BA93F-CE75-4CD9-9EDF-CE06A1C48155}"/>
              </a:ext>
            </a:extLst>
          </p:cNvPr>
          <p:cNvGrpSpPr/>
          <p:nvPr/>
        </p:nvGrpSpPr>
        <p:grpSpPr>
          <a:xfrm>
            <a:off x="5444693" y="3921694"/>
            <a:ext cx="1438074" cy="610451"/>
            <a:chOff x="4098497" y="2344222"/>
            <a:chExt cx="1438074" cy="610451"/>
          </a:xfrm>
        </p:grpSpPr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1B12F609-CE89-4E7D-BA58-C88C31C22B1D}"/>
                </a:ext>
              </a:extLst>
            </p:cNvPr>
            <p:cNvGrpSpPr/>
            <p:nvPr/>
          </p:nvGrpSpPr>
          <p:grpSpPr>
            <a:xfrm>
              <a:off x="4206426" y="2344222"/>
              <a:ext cx="1222578" cy="338294"/>
              <a:chOff x="4206426" y="1892765"/>
              <a:chExt cx="1222578" cy="338294"/>
            </a:xfrm>
          </p:grpSpPr>
          <p:sp>
            <p:nvSpPr>
              <p:cNvPr id="185" name="사각형: 둥근 모서리 184">
                <a:extLst>
                  <a:ext uri="{FF2B5EF4-FFF2-40B4-BE49-F238E27FC236}">
                    <a16:creationId xmlns:a16="http://schemas.microsoft.com/office/drawing/2014/main" id="{6C85CD43-B7A1-40FE-8A29-E3F2835BCA8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164A051C-E2A5-4EE7-836A-E3BC5FAF260E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28B3B6CE-FFC2-4FF3-B56E-B9C3D44866A2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3491A659-2B76-45C6-B683-53C71441D7CE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F8CB2AC6-046C-4870-9426-615B95027703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C37FC230-BBE5-4B81-A9FD-86E8BE45AA4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20915FE-DE0A-46A6-84DB-530B173BDEFA}"/>
                </a:ext>
              </a:extLst>
            </p:cNvPr>
            <p:cNvSpPr txBox="1"/>
            <p:nvPr/>
          </p:nvSpPr>
          <p:spPr>
            <a:xfrm>
              <a:off x="4098497" y="2646896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Item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00AC7C94-BF66-40F7-A607-D948A58AA28F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6775200" y="3873262"/>
            <a:ext cx="875057" cy="65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1D301E9-75BD-4577-A032-5D2E32685486}"/>
              </a:ext>
            </a:extLst>
          </p:cNvPr>
          <p:cNvSpPr txBox="1"/>
          <p:nvPr/>
        </p:nvSpPr>
        <p:spPr>
          <a:xfrm>
            <a:off x="8615680" y="1028209"/>
            <a:ext cx="3573403" cy="492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/>
              <a:t>User features: </a:t>
            </a:r>
            <a:r>
              <a:rPr lang="en-US" altLang="ko-KR" sz="1300" dirty="0" err="1"/>
              <a:t>top_critic</a:t>
            </a:r>
            <a:r>
              <a:rPr lang="en-US" altLang="ko-KR" sz="1300" dirty="0"/>
              <a:t>, </a:t>
            </a:r>
            <a:r>
              <a:rPr lang="en-US" altLang="ko-KR" sz="1300" dirty="0" err="1"/>
              <a:t>publisher_name</a:t>
            </a:r>
            <a:endParaRPr lang="en-US" altLang="ko-KR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/>
              <a:t>Item features: title, year, genres</a:t>
            </a:r>
            <a:endParaRPr lang="ko-KR" altLang="en-US" sz="13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DBC5C4A-2C6D-4DEF-9EFE-6221F040A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16" y="2911152"/>
            <a:ext cx="1334903" cy="183401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806DE2E-AC5C-4B09-B1DD-DE2FAC68CE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1246" y="3070433"/>
            <a:ext cx="1267256" cy="15907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3126F4-8FDD-4090-B179-C989357DC0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8958" y="3070433"/>
            <a:ext cx="1424183" cy="164926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169BC40-56AA-4FB7-B875-6916BAACF937}"/>
              </a:ext>
            </a:extLst>
          </p:cNvPr>
          <p:cNvSpPr txBox="1"/>
          <p:nvPr/>
        </p:nvSpPr>
        <p:spPr>
          <a:xfrm>
            <a:off x="130628" y="6543039"/>
            <a:ext cx="832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 [11]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Convolutional Matrix Completion (KDD 2018)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5213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Framework – Baseline + IDEA concept</a:t>
            </a:r>
          </a:p>
        </p:txBody>
      </p: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2030446C-D1AE-4AB1-A2AC-19213C934CC7}"/>
              </a:ext>
            </a:extLst>
          </p:cNvPr>
          <p:cNvGrpSpPr/>
          <p:nvPr/>
        </p:nvGrpSpPr>
        <p:grpSpPr>
          <a:xfrm>
            <a:off x="9494238" y="3672772"/>
            <a:ext cx="960575" cy="678249"/>
            <a:chOff x="10194198" y="3789174"/>
            <a:chExt cx="960575" cy="67824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2DBF3A-8EC1-4C76-958D-F6FD95D525FD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ea typeface="나눔스퀘어 ExtraBold" panose="020B0600000101010101" pitchFamily="50" charset="-127"/>
                </a:rPr>
                <a:t>Prediction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FD3E68B-6EAC-4BDD-93F6-E7DB48743115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8E94D45E-BEAA-4352-8058-8D73B7A52773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1864" t="-24444" r="-4576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1B0D345E-FF40-4DAA-9A1A-D83D6CFA8DD3}"/>
              </a:ext>
            </a:extLst>
          </p:cNvPr>
          <p:cNvGrpSpPr/>
          <p:nvPr/>
        </p:nvGrpSpPr>
        <p:grpSpPr>
          <a:xfrm>
            <a:off x="9757659" y="2394014"/>
            <a:ext cx="413173" cy="413173"/>
            <a:chOff x="10467900" y="2664429"/>
            <a:chExt cx="413173" cy="413173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95AC5C62-550D-4CBF-9B30-133A02EF6B60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61BC43E-2247-4356-A45B-28EE17B68956}"/>
              </a:ext>
            </a:extLst>
          </p:cNvPr>
          <p:cNvCxnSpPr>
            <a:cxnSpLocks/>
            <a:stCxn id="112" idx="4"/>
            <a:endCxn id="104" idx="0"/>
          </p:cNvCxnSpPr>
          <p:nvPr/>
        </p:nvCxnSpPr>
        <p:spPr>
          <a:xfrm>
            <a:off x="9964246" y="2807187"/>
            <a:ext cx="10281" cy="865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0CA0C7A-E76E-4844-89B9-A4F9816A60D3}"/>
              </a:ext>
            </a:extLst>
          </p:cNvPr>
          <p:cNvSpPr txBox="1"/>
          <p:nvPr/>
        </p:nvSpPr>
        <p:spPr>
          <a:xfrm>
            <a:off x="9469934" y="2025798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ea typeface="나눔스퀘어 ExtraBold" panose="020B0600000101010101" pitchFamily="50" charset="-127"/>
              </a:rPr>
              <a:t>Target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2CD797B-9FEF-41C4-B3D0-B85BB30BBED4}"/>
              </a:ext>
            </a:extLst>
          </p:cNvPr>
          <p:cNvGrpSpPr/>
          <p:nvPr/>
        </p:nvGrpSpPr>
        <p:grpSpPr>
          <a:xfrm>
            <a:off x="7650257" y="3330383"/>
            <a:ext cx="1297944" cy="1098813"/>
            <a:chOff x="4790529" y="1681652"/>
            <a:chExt cx="1297944" cy="1098813"/>
          </a:xfrm>
        </p:grpSpPr>
        <p:sp>
          <p:nvSpPr>
            <p:cNvPr id="64" name="사다리꼴 63">
              <a:extLst>
                <a:ext uri="{FF2B5EF4-FFF2-40B4-BE49-F238E27FC236}">
                  <a16:creationId xmlns:a16="http://schemas.microsoft.com/office/drawing/2014/main" id="{1D48F402-9718-4918-AC2B-63768E8CB5AF}"/>
                </a:ext>
              </a:extLst>
            </p:cNvPr>
            <p:cNvSpPr/>
            <p:nvPr/>
          </p:nvSpPr>
          <p:spPr>
            <a:xfrm rot="16200000">
              <a:off x="4890094" y="1582087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0CE48C9-67AC-4A09-8835-8DCDAFD75522}"/>
                </a:ext>
              </a:extLst>
            </p:cNvPr>
            <p:cNvSpPr txBox="1"/>
            <p:nvPr/>
          </p:nvSpPr>
          <p:spPr>
            <a:xfrm>
              <a:off x="4823285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Decoder</a:t>
              </a:r>
              <a:endParaRPr lang="ko-KR" altLang="en-US" b="1" dirty="0"/>
            </a:p>
          </p:txBody>
        </p:sp>
      </p:grp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14A850C3-CD35-4AFF-B98F-71A03EE5A077}"/>
              </a:ext>
            </a:extLst>
          </p:cNvPr>
          <p:cNvCxnSpPr>
            <a:cxnSpLocks/>
            <a:stCxn id="64" idx="2"/>
            <a:endCxn id="104" idx="2"/>
          </p:cNvCxnSpPr>
          <p:nvPr/>
        </p:nvCxnSpPr>
        <p:spPr>
          <a:xfrm flipV="1">
            <a:off x="8948201" y="3879359"/>
            <a:ext cx="819739" cy="4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5" name="표 104">
            <a:extLst>
              <a:ext uri="{FF2B5EF4-FFF2-40B4-BE49-F238E27FC236}">
                <a16:creationId xmlns:a16="http://schemas.microsoft.com/office/drawing/2014/main" id="{D343C7CC-87B7-48AD-9AFF-7EAB17242E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25140" y="3270833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106" name="TextBox 105">
            <a:extLst>
              <a:ext uri="{FF2B5EF4-FFF2-40B4-BE49-F238E27FC236}">
                <a16:creationId xmlns:a16="http://schemas.microsoft.com/office/drawing/2014/main" id="{18A38543-FC58-4722-9604-FDE2517297D5}"/>
              </a:ext>
            </a:extLst>
          </p:cNvPr>
          <p:cNvSpPr txBox="1"/>
          <p:nvPr/>
        </p:nvSpPr>
        <p:spPr>
          <a:xfrm>
            <a:off x="925140" y="4482177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(Rating)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3935DDE3-1D91-4D46-970D-8CA1CD60ED94}"/>
              </a:ext>
            </a:extLst>
          </p:cNvPr>
          <p:cNvCxnSpPr>
            <a:cxnSpLocks/>
            <a:stCxn id="105" idx="3"/>
            <a:endCxn id="113" idx="2"/>
          </p:cNvCxnSpPr>
          <p:nvPr/>
        </p:nvCxnSpPr>
        <p:spPr>
          <a:xfrm flipV="1">
            <a:off x="2363214" y="3879791"/>
            <a:ext cx="1016045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86ECDEDC-B5B4-4E28-A78F-81E2EEDEB2BB}"/>
              </a:ext>
            </a:extLst>
          </p:cNvPr>
          <p:cNvGrpSpPr/>
          <p:nvPr/>
        </p:nvGrpSpPr>
        <p:grpSpPr>
          <a:xfrm>
            <a:off x="3379259" y="3330383"/>
            <a:ext cx="1297944" cy="1098813"/>
            <a:chOff x="2425947" y="1685463"/>
            <a:chExt cx="1297944" cy="1098813"/>
          </a:xfrm>
        </p:grpSpPr>
        <p:sp>
          <p:nvSpPr>
            <p:cNvPr id="113" name="사다리꼴 112">
              <a:extLst>
                <a:ext uri="{FF2B5EF4-FFF2-40B4-BE49-F238E27FC236}">
                  <a16:creationId xmlns:a16="http://schemas.microsoft.com/office/drawing/2014/main" id="{1F0555DE-8B4C-4504-8C85-4CD5A0CCF7BC}"/>
                </a:ext>
              </a:extLst>
            </p:cNvPr>
            <p:cNvSpPr/>
            <p:nvPr/>
          </p:nvSpPr>
          <p:spPr>
            <a:xfrm rot="5400000">
              <a:off x="2525512" y="1585898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15BA021-7D2A-4B25-8DDB-1CF6EBDA574B}"/>
                </a:ext>
              </a:extLst>
            </p:cNvPr>
            <p:cNvSpPr txBox="1"/>
            <p:nvPr/>
          </p:nvSpPr>
          <p:spPr>
            <a:xfrm>
              <a:off x="2457204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Encoder</a:t>
              </a:r>
              <a:endParaRPr lang="ko-KR" altLang="en-US" b="1" dirty="0"/>
            </a:p>
          </p:txBody>
        </p:sp>
      </p:grp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0C5BD9EA-1E30-42CA-95F2-2E53A7125026}"/>
              </a:ext>
            </a:extLst>
          </p:cNvPr>
          <p:cNvCxnSpPr>
            <a:cxnSpLocks/>
            <a:stCxn id="113" idx="0"/>
          </p:cNvCxnSpPr>
          <p:nvPr/>
        </p:nvCxnSpPr>
        <p:spPr>
          <a:xfrm>
            <a:off x="4677203" y="3879791"/>
            <a:ext cx="8754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2D236928-BFEF-472F-B5BE-2301EF08BE32}"/>
              </a:ext>
            </a:extLst>
          </p:cNvPr>
          <p:cNvGrpSpPr/>
          <p:nvPr/>
        </p:nvGrpSpPr>
        <p:grpSpPr>
          <a:xfrm>
            <a:off x="5444693" y="3202943"/>
            <a:ext cx="1438074" cy="636988"/>
            <a:chOff x="4098497" y="1485263"/>
            <a:chExt cx="1438074" cy="636988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C1B3645D-AFCA-4866-9A2C-E7B58E882416}"/>
                </a:ext>
              </a:extLst>
            </p:cNvPr>
            <p:cNvGrpSpPr/>
            <p:nvPr/>
          </p:nvGrpSpPr>
          <p:grpSpPr>
            <a:xfrm>
              <a:off x="4206426" y="1783957"/>
              <a:ext cx="1222578" cy="338294"/>
              <a:chOff x="4206426" y="1892765"/>
              <a:chExt cx="1222578" cy="338294"/>
            </a:xfrm>
          </p:grpSpPr>
          <p:sp>
            <p:nvSpPr>
              <p:cNvPr id="176" name="사각형: 둥근 모서리 175">
                <a:extLst>
                  <a:ext uri="{FF2B5EF4-FFF2-40B4-BE49-F238E27FC236}">
                    <a16:creationId xmlns:a16="http://schemas.microsoft.com/office/drawing/2014/main" id="{255C7663-3519-4C68-B6B2-8677758770F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EAC2C4EA-4B49-4255-8C4C-60A6126870AF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65B9639F-A5FD-452B-8273-50BFE9BCCCE4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4FCB56B0-19FA-4DE0-B1A4-42FE24541F92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9A17E341-0800-47F5-8CC6-57C64DECC8DE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39D730A2-E9F8-43A6-8B05-696E0C80BD6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BC271BA3-613B-4066-A5EC-9AE306A55FA0}"/>
                </a:ext>
              </a:extLst>
            </p:cNvPr>
            <p:cNvSpPr txBox="1"/>
            <p:nvPr/>
          </p:nvSpPr>
          <p:spPr>
            <a:xfrm>
              <a:off x="4098497" y="1485263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User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7F5BA93F-CE75-4CD9-9EDF-CE06A1C48155}"/>
              </a:ext>
            </a:extLst>
          </p:cNvPr>
          <p:cNvGrpSpPr/>
          <p:nvPr/>
        </p:nvGrpSpPr>
        <p:grpSpPr>
          <a:xfrm>
            <a:off x="5444693" y="3921694"/>
            <a:ext cx="1438074" cy="610451"/>
            <a:chOff x="4098497" y="2344222"/>
            <a:chExt cx="1438074" cy="610451"/>
          </a:xfrm>
        </p:grpSpPr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1B12F609-CE89-4E7D-BA58-C88C31C22B1D}"/>
                </a:ext>
              </a:extLst>
            </p:cNvPr>
            <p:cNvGrpSpPr/>
            <p:nvPr/>
          </p:nvGrpSpPr>
          <p:grpSpPr>
            <a:xfrm>
              <a:off x="4206426" y="2344222"/>
              <a:ext cx="1222578" cy="338294"/>
              <a:chOff x="4206426" y="1892765"/>
              <a:chExt cx="1222578" cy="338294"/>
            </a:xfrm>
          </p:grpSpPr>
          <p:sp>
            <p:nvSpPr>
              <p:cNvPr id="185" name="사각형: 둥근 모서리 184">
                <a:extLst>
                  <a:ext uri="{FF2B5EF4-FFF2-40B4-BE49-F238E27FC236}">
                    <a16:creationId xmlns:a16="http://schemas.microsoft.com/office/drawing/2014/main" id="{6C85CD43-B7A1-40FE-8A29-E3F2835BCA8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164A051C-E2A5-4EE7-836A-E3BC5FAF260E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28B3B6CE-FFC2-4FF3-B56E-B9C3D44866A2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3491A659-2B76-45C6-B683-53C71441D7CE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F8CB2AC6-046C-4870-9426-615B95027703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C37FC230-BBE5-4B81-A9FD-86E8BE45AA4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20915FE-DE0A-46A6-84DB-530B173BDEFA}"/>
                </a:ext>
              </a:extLst>
            </p:cNvPr>
            <p:cNvSpPr txBox="1"/>
            <p:nvPr/>
          </p:nvSpPr>
          <p:spPr>
            <a:xfrm>
              <a:off x="4098497" y="2646896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Item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00AC7C94-BF66-40F7-A607-D948A58AA28F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6775200" y="3873262"/>
            <a:ext cx="875057" cy="65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화살표: 아래쪽 47">
            <a:extLst>
              <a:ext uri="{FF2B5EF4-FFF2-40B4-BE49-F238E27FC236}">
                <a16:creationId xmlns:a16="http://schemas.microsoft.com/office/drawing/2014/main" id="{11656347-1F8B-4E5B-BC0B-720ED96A98DB}"/>
              </a:ext>
            </a:extLst>
          </p:cNvPr>
          <p:cNvSpPr/>
          <p:nvPr/>
        </p:nvSpPr>
        <p:spPr>
          <a:xfrm rot="10800000">
            <a:off x="2582002" y="4713635"/>
            <a:ext cx="578468" cy="913919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화살표: 아래쪽 49">
            <a:extLst>
              <a:ext uri="{FF2B5EF4-FFF2-40B4-BE49-F238E27FC236}">
                <a16:creationId xmlns:a16="http://schemas.microsoft.com/office/drawing/2014/main" id="{D79538D4-8DEA-4270-8B9B-7C484F3D1F5F}"/>
              </a:ext>
            </a:extLst>
          </p:cNvPr>
          <p:cNvSpPr/>
          <p:nvPr/>
        </p:nvSpPr>
        <p:spPr>
          <a:xfrm rot="10800000">
            <a:off x="5806766" y="4713635"/>
            <a:ext cx="578468" cy="913919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E31C9EF9-2580-4B75-B118-1929C2E4744D}"/>
              </a:ext>
            </a:extLst>
          </p:cNvPr>
          <p:cNvSpPr/>
          <p:nvPr/>
        </p:nvSpPr>
        <p:spPr>
          <a:xfrm rot="10800000">
            <a:off x="9068836" y="4713635"/>
            <a:ext cx="578468" cy="913919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386C09-15F2-46C5-AACD-77A9E2E61298}"/>
              </a:ext>
            </a:extLst>
          </p:cNvPr>
          <p:cNvSpPr txBox="1"/>
          <p:nvPr/>
        </p:nvSpPr>
        <p:spPr>
          <a:xfrm>
            <a:off x="2329368" y="5654088"/>
            <a:ext cx="108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Type1</a:t>
            </a:r>
            <a:endParaRPr lang="ko-KR" alt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25EB522-E4C1-4A94-AF48-F598348AA370}"/>
              </a:ext>
            </a:extLst>
          </p:cNvPr>
          <p:cNvSpPr txBox="1"/>
          <p:nvPr/>
        </p:nvSpPr>
        <p:spPr>
          <a:xfrm>
            <a:off x="5552622" y="5654088"/>
            <a:ext cx="108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Type2</a:t>
            </a:r>
            <a:endParaRPr lang="ko-KR" altLang="en-US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2FE9616-A2B4-4FFA-B2B1-2DADF2C0F58F}"/>
              </a:ext>
            </a:extLst>
          </p:cNvPr>
          <p:cNvSpPr txBox="1"/>
          <p:nvPr/>
        </p:nvSpPr>
        <p:spPr>
          <a:xfrm>
            <a:off x="8816203" y="5654088"/>
            <a:ext cx="108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Type3</a:t>
            </a:r>
            <a:endParaRPr lang="ko-KR" altLang="en-US" b="1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D4AFC8F-C9B5-4703-877C-B8EDDB0ACF04}"/>
              </a:ext>
            </a:extLst>
          </p:cNvPr>
          <p:cNvSpPr/>
          <p:nvPr/>
        </p:nvSpPr>
        <p:spPr>
          <a:xfrm>
            <a:off x="2474013" y="4532144"/>
            <a:ext cx="790832" cy="163438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4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Framework1 – Before Encoding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57A2DC1-BC22-4551-9C5A-291624AA8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016931"/>
              </p:ext>
            </p:extLst>
          </p:nvPr>
        </p:nvGraphicFramePr>
        <p:xfrm>
          <a:off x="925140" y="1594816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3.5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4.7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D6F6D4D-7388-4EED-8B9B-35C9A3BEB9B4}"/>
              </a:ext>
            </a:extLst>
          </p:cNvPr>
          <p:cNvSpPr txBox="1"/>
          <p:nvPr/>
        </p:nvSpPr>
        <p:spPr>
          <a:xfrm>
            <a:off x="925140" y="2806160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(Rating)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4B5A079-C8EC-4B20-AF2F-10C36FF81A50}"/>
              </a:ext>
            </a:extLst>
          </p:cNvPr>
          <p:cNvCxnSpPr>
            <a:cxnSpLocks/>
            <a:stCxn id="2" idx="3"/>
            <a:endCxn id="113" idx="2"/>
          </p:cNvCxnSpPr>
          <p:nvPr/>
        </p:nvCxnSpPr>
        <p:spPr>
          <a:xfrm>
            <a:off x="2363214" y="2204416"/>
            <a:ext cx="1016045" cy="16753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2030446C-D1AE-4AB1-A2AC-19213C934CC7}"/>
              </a:ext>
            </a:extLst>
          </p:cNvPr>
          <p:cNvGrpSpPr/>
          <p:nvPr/>
        </p:nvGrpSpPr>
        <p:grpSpPr>
          <a:xfrm>
            <a:off x="9494238" y="3672772"/>
            <a:ext cx="960575" cy="678249"/>
            <a:chOff x="10194198" y="3789174"/>
            <a:chExt cx="960575" cy="67824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2DBF3A-8EC1-4C76-958D-F6FD95D525FD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ea typeface="나눔스퀘어 ExtraBold" panose="020B0600000101010101" pitchFamily="50" charset="-127"/>
                </a:rPr>
                <a:t>Prediction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FD3E68B-6EAC-4BDD-93F6-E7DB48743115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8E94D45E-BEAA-4352-8058-8D73B7A52773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1864" t="-24444" r="-4576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1B0D345E-FF40-4DAA-9A1A-D83D6CFA8DD3}"/>
              </a:ext>
            </a:extLst>
          </p:cNvPr>
          <p:cNvGrpSpPr/>
          <p:nvPr/>
        </p:nvGrpSpPr>
        <p:grpSpPr>
          <a:xfrm>
            <a:off x="9757659" y="2394014"/>
            <a:ext cx="413173" cy="413173"/>
            <a:chOff x="10467900" y="2664429"/>
            <a:chExt cx="413173" cy="413173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95AC5C62-550D-4CBF-9B30-133A02EF6B60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61BC43E-2247-4356-A45B-28EE17B68956}"/>
              </a:ext>
            </a:extLst>
          </p:cNvPr>
          <p:cNvCxnSpPr>
            <a:cxnSpLocks/>
            <a:stCxn id="112" idx="4"/>
            <a:endCxn id="104" idx="0"/>
          </p:cNvCxnSpPr>
          <p:nvPr/>
        </p:nvCxnSpPr>
        <p:spPr>
          <a:xfrm>
            <a:off x="9964246" y="2807187"/>
            <a:ext cx="10281" cy="865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0CA0C7A-E76E-4844-89B9-A4F9816A60D3}"/>
              </a:ext>
            </a:extLst>
          </p:cNvPr>
          <p:cNvSpPr txBox="1"/>
          <p:nvPr/>
        </p:nvSpPr>
        <p:spPr>
          <a:xfrm>
            <a:off x="9469934" y="2025798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ea typeface="나눔스퀘어 ExtraBold" panose="020B0600000101010101" pitchFamily="50" charset="-127"/>
              </a:rPr>
              <a:t>Target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2CD797B-9FEF-41C4-B3D0-B85BB30BBED4}"/>
              </a:ext>
            </a:extLst>
          </p:cNvPr>
          <p:cNvGrpSpPr/>
          <p:nvPr/>
        </p:nvGrpSpPr>
        <p:grpSpPr>
          <a:xfrm>
            <a:off x="7650257" y="3330383"/>
            <a:ext cx="1297944" cy="1098813"/>
            <a:chOff x="4790529" y="1681652"/>
            <a:chExt cx="1297944" cy="1098813"/>
          </a:xfrm>
        </p:grpSpPr>
        <p:sp>
          <p:nvSpPr>
            <p:cNvPr id="64" name="사다리꼴 63">
              <a:extLst>
                <a:ext uri="{FF2B5EF4-FFF2-40B4-BE49-F238E27FC236}">
                  <a16:creationId xmlns:a16="http://schemas.microsoft.com/office/drawing/2014/main" id="{1D48F402-9718-4918-AC2B-63768E8CB5AF}"/>
                </a:ext>
              </a:extLst>
            </p:cNvPr>
            <p:cNvSpPr/>
            <p:nvPr/>
          </p:nvSpPr>
          <p:spPr>
            <a:xfrm rot="16200000">
              <a:off x="4890094" y="1582087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0CE48C9-67AC-4A09-8835-8DCDAFD75522}"/>
                </a:ext>
              </a:extLst>
            </p:cNvPr>
            <p:cNvSpPr txBox="1"/>
            <p:nvPr/>
          </p:nvSpPr>
          <p:spPr>
            <a:xfrm>
              <a:off x="4823285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Decoder</a:t>
              </a:r>
              <a:endParaRPr lang="ko-KR" altLang="en-US" b="1" dirty="0"/>
            </a:p>
          </p:txBody>
        </p:sp>
      </p:grp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14A850C3-CD35-4AFF-B98F-71A03EE5A077}"/>
              </a:ext>
            </a:extLst>
          </p:cNvPr>
          <p:cNvCxnSpPr>
            <a:cxnSpLocks/>
            <a:stCxn id="64" idx="2"/>
            <a:endCxn id="104" idx="2"/>
          </p:cNvCxnSpPr>
          <p:nvPr/>
        </p:nvCxnSpPr>
        <p:spPr>
          <a:xfrm flipV="1">
            <a:off x="8948201" y="3879359"/>
            <a:ext cx="819739" cy="4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5" name="표 104">
            <a:extLst>
              <a:ext uri="{FF2B5EF4-FFF2-40B4-BE49-F238E27FC236}">
                <a16:creationId xmlns:a16="http://schemas.microsoft.com/office/drawing/2014/main" id="{D343C7CC-87B7-48AD-9AFF-7EAB17242E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714418"/>
              </p:ext>
            </p:extLst>
          </p:nvPr>
        </p:nvGraphicFramePr>
        <p:xfrm>
          <a:off x="925140" y="3270833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106" name="TextBox 105">
            <a:extLst>
              <a:ext uri="{FF2B5EF4-FFF2-40B4-BE49-F238E27FC236}">
                <a16:creationId xmlns:a16="http://schemas.microsoft.com/office/drawing/2014/main" id="{18A38543-FC58-4722-9604-FDE2517297D5}"/>
              </a:ext>
            </a:extLst>
          </p:cNvPr>
          <p:cNvSpPr txBox="1"/>
          <p:nvPr/>
        </p:nvSpPr>
        <p:spPr>
          <a:xfrm>
            <a:off x="925140" y="4482177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(Sentiment)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3935DDE3-1D91-4D46-970D-8CA1CD60ED94}"/>
              </a:ext>
            </a:extLst>
          </p:cNvPr>
          <p:cNvCxnSpPr>
            <a:cxnSpLocks/>
            <a:stCxn id="105" idx="3"/>
            <a:endCxn id="113" idx="2"/>
          </p:cNvCxnSpPr>
          <p:nvPr/>
        </p:nvCxnSpPr>
        <p:spPr>
          <a:xfrm flipV="1">
            <a:off x="2363214" y="3879791"/>
            <a:ext cx="1016045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86ECDEDC-B5B4-4E28-A78F-81E2EEDEB2BB}"/>
              </a:ext>
            </a:extLst>
          </p:cNvPr>
          <p:cNvGrpSpPr/>
          <p:nvPr/>
        </p:nvGrpSpPr>
        <p:grpSpPr>
          <a:xfrm>
            <a:off x="3379259" y="3330383"/>
            <a:ext cx="1297944" cy="1098813"/>
            <a:chOff x="2425947" y="1685463"/>
            <a:chExt cx="1297944" cy="1098813"/>
          </a:xfrm>
        </p:grpSpPr>
        <p:sp>
          <p:nvSpPr>
            <p:cNvPr id="113" name="사다리꼴 112">
              <a:extLst>
                <a:ext uri="{FF2B5EF4-FFF2-40B4-BE49-F238E27FC236}">
                  <a16:creationId xmlns:a16="http://schemas.microsoft.com/office/drawing/2014/main" id="{1F0555DE-8B4C-4504-8C85-4CD5A0CCF7BC}"/>
                </a:ext>
              </a:extLst>
            </p:cNvPr>
            <p:cNvSpPr/>
            <p:nvPr/>
          </p:nvSpPr>
          <p:spPr>
            <a:xfrm rot="5400000">
              <a:off x="2525512" y="1585898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15BA021-7D2A-4B25-8DDB-1CF6EBDA574B}"/>
                </a:ext>
              </a:extLst>
            </p:cNvPr>
            <p:cNvSpPr txBox="1"/>
            <p:nvPr/>
          </p:nvSpPr>
          <p:spPr>
            <a:xfrm>
              <a:off x="2457204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Encoder</a:t>
              </a:r>
              <a:endParaRPr lang="ko-KR" altLang="en-US" b="1" dirty="0"/>
            </a:p>
          </p:txBody>
        </p:sp>
      </p:grpSp>
      <p:graphicFrame>
        <p:nvGraphicFramePr>
          <p:cNvPr id="137" name="표 136">
            <a:extLst>
              <a:ext uri="{FF2B5EF4-FFF2-40B4-BE49-F238E27FC236}">
                <a16:creationId xmlns:a16="http://schemas.microsoft.com/office/drawing/2014/main" id="{658F13C8-A068-4A28-951A-7D17EF084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141848"/>
              </p:ext>
            </p:extLst>
          </p:nvPr>
        </p:nvGraphicFramePr>
        <p:xfrm>
          <a:off x="925140" y="4970470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138" name="TextBox 137">
            <a:extLst>
              <a:ext uri="{FF2B5EF4-FFF2-40B4-BE49-F238E27FC236}">
                <a16:creationId xmlns:a16="http://schemas.microsoft.com/office/drawing/2014/main" id="{013BCA39-283E-4996-9DB7-62062AF7E000}"/>
              </a:ext>
            </a:extLst>
          </p:cNvPr>
          <p:cNvSpPr txBox="1"/>
          <p:nvPr/>
        </p:nvSpPr>
        <p:spPr>
          <a:xfrm>
            <a:off x="925140" y="6181814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(Emotion)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C0E0E8D8-DC28-4447-A2E0-564D794D477A}"/>
              </a:ext>
            </a:extLst>
          </p:cNvPr>
          <p:cNvCxnSpPr>
            <a:cxnSpLocks/>
            <a:stCxn id="137" idx="3"/>
            <a:endCxn id="113" idx="2"/>
          </p:cNvCxnSpPr>
          <p:nvPr/>
        </p:nvCxnSpPr>
        <p:spPr>
          <a:xfrm flipV="1">
            <a:off x="2363214" y="3879791"/>
            <a:ext cx="1016045" cy="17002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0C5BD9EA-1E30-42CA-95F2-2E53A7125026}"/>
              </a:ext>
            </a:extLst>
          </p:cNvPr>
          <p:cNvCxnSpPr>
            <a:cxnSpLocks/>
            <a:stCxn id="113" idx="0"/>
          </p:cNvCxnSpPr>
          <p:nvPr/>
        </p:nvCxnSpPr>
        <p:spPr>
          <a:xfrm>
            <a:off x="4677203" y="3879791"/>
            <a:ext cx="8754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2D236928-BFEF-472F-B5BE-2301EF08BE32}"/>
              </a:ext>
            </a:extLst>
          </p:cNvPr>
          <p:cNvGrpSpPr/>
          <p:nvPr/>
        </p:nvGrpSpPr>
        <p:grpSpPr>
          <a:xfrm>
            <a:off x="5444693" y="3202943"/>
            <a:ext cx="1438074" cy="636988"/>
            <a:chOff x="4098497" y="1485263"/>
            <a:chExt cx="1438074" cy="636988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C1B3645D-AFCA-4866-9A2C-E7B58E882416}"/>
                </a:ext>
              </a:extLst>
            </p:cNvPr>
            <p:cNvGrpSpPr/>
            <p:nvPr/>
          </p:nvGrpSpPr>
          <p:grpSpPr>
            <a:xfrm>
              <a:off x="4206426" y="1783957"/>
              <a:ext cx="1222578" cy="338294"/>
              <a:chOff x="4206426" y="1892765"/>
              <a:chExt cx="1222578" cy="338294"/>
            </a:xfrm>
          </p:grpSpPr>
          <p:sp>
            <p:nvSpPr>
              <p:cNvPr id="176" name="사각형: 둥근 모서리 175">
                <a:extLst>
                  <a:ext uri="{FF2B5EF4-FFF2-40B4-BE49-F238E27FC236}">
                    <a16:creationId xmlns:a16="http://schemas.microsoft.com/office/drawing/2014/main" id="{255C7663-3519-4C68-B6B2-8677758770F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EAC2C4EA-4B49-4255-8C4C-60A6126870AF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65B9639F-A5FD-452B-8273-50BFE9BCCCE4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4FCB56B0-19FA-4DE0-B1A4-42FE24541F92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9A17E341-0800-47F5-8CC6-57C64DECC8DE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39D730A2-E9F8-43A6-8B05-696E0C80BD6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BC271BA3-613B-4066-A5EC-9AE306A55FA0}"/>
                </a:ext>
              </a:extLst>
            </p:cNvPr>
            <p:cNvSpPr txBox="1"/>
            <p:nvPr/>
          </p:nvSpPr>
          <p:spPr>
            <a:xfrm>
              <a:off x="4098497" y="1485263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User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7F5BA93F-CE75-4CD9-9EDF-CE06A1C48155}"/>
              </a:ext>
            </a:extLst>
          </p:cNvPr>
          <p:cNvGrpSpPr/>
          <p:nvPr/>
        </p:nvGrpSpPr>
        <p:grpSpPr>
          <a:xfrm>
            <a:off x="5444693" y="3921694"/>
            <a:ext cx="1438074" cy="610451"/>
            <a:chOff x="4098497" y="2344222"/>
            <a:chExt cx="1438074" cy="610451"/>
          </a:xfrm>
        </p:grpSpPr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1B12F609-CE89-4E7D-BA58-C88C31C22B1D}"/>
                </a:ext>
              </a:extLst>
            </p:cNvPr>
            <p:cNvGrpSpPr/>
            <p:nvPr/>
          </p:nvGrpSpPr>
          <p:grpSpPr>
            <a:xfrm>
              <a:off x="4206426" y="2344222"/>
              <a:ext cx="1222578" cy="338294"/>
              <a:chOff x="4206426" y="1892765"/>
              <a:chExt cx="1222578" cy="338294"/>
            </a:xfrm>
          </p:grpSpPr>
          <p:sp>
            <p:nvSpPr>
              <p:cNvPr id="185" name="사각형: 둥근 모서리 184">
                <a:extLst>
                  <a:ext uri="{FF2B5EF4-FFF2-40B4-BE49-F238E27FC236}">
                    <a16:creationId xmlns:a16="http://schemas.microsoft.com/office/drawing/2014/main" id="{6C85CD43-B7A1-40FE-8A29-E3F2835BCA8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164A051C-E2A5-4EE7-836A-E3BC5FAF260E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28B3B6CE-FFC2-4FF3-B56E-B9C3D44866A2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3491A659-2B76-45C6-B683-53C71441D7CE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F8CB2AC6-046C-4870-9426-615B95027703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C37FC230-BBE5-4B81-A9FD-86E8BE45AA4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20915FE-DE0A-46A6-84DB-530B173BDEFA}"/>
                </a:ext>
              </a:extLst>
            </p:cNvPr>
            <p:cNvSpPr txBox="1"/>
            <p:nvPr/>
          </p:nvSpPr>
          <p:spPr>
            <a:xfrm>
              <a:off x="4098497" y="2646896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Item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00AC7C94-BF66-40F7-A607-D948A58AA28F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6775200" y="3873262"/>
            <a:ext cx="875057" cy="65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AE44FD-C19F-4C42-A98E-362B382CF7B9}"/>
              </a:ext>
            </a:extLst>
          </p:cNvPr>
          <p:cNvSpPr/>
          <p:nvPr/>
        </p:nvSpPr>
        <p:spPr>
          <a:xfrm>
            <a:off x="800724" y="1436914"/>
            <a:ext cx="1677611" cy="505267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7385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Framework1 – Before Encoding</a:t>
            </a:r>
          </a:p>
        </p:txBody>
      </p:sp>
      <p:sp>
        <p:nvSpPr>
          <p:cNvPr id="73" name="Google Shape;299;p8">
            <a:extLst>
              <a:ext uri="{FF2B5EF4-FFF2-40B4-BE49-F238E27FC236}">
                <a16:creationId xmlns:a16="http://schemas.microsoft.com/office/drawing/2014/main" id="{9E1E76AC-895C-40C8-A8FF-1001A8AFC8F6}"/>
              </a:ext>
            </a:extLst>
          </p:cNvPr>
          <p:cNvSpPr txBox="1"/>
          <p:nvPr/>
        </p:nvSpPr>
        <p:spPr>
          <a:xfrm>
            <a:off x="1382119" y="4846107"/>
            <a:ext cx="35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multi-relation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graph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ECC5EBE-A6DC-4138-B29B-9DC6DB91A385}"/>
              </a:ext>
            </a:extLst>
          </p:cNvPr>
          <p:cNvGrpSpPr/>
          <p:nvPr/>
        </p:nvGrpSpPr>
        <p:grpSpPr>
          <a:xfrm>
            <a:off x="130574" y="2303937"/>
            <a:ext cx="5928770" cy="2265365"/>
            <a:chOff x="721206" y="2508725"/>
            <a:chExt cx="4816971" cy="1840550"/>
          </a:xfrm>
        </p:grpSpPr>
        <p:sp>
          <p:nvSpPr>
            <p:cNvPr id="51" name="Google Shape;279;p8">
              <a:extLst>
                <a:ext uri="{FF2B5EF4-FFF2-40B4-BE49-F238E27FC236}">
                  <a16:creationId xmlns:a16="http://schemas.microsoft.com/office/drawing/2014/main" id="{E35C2901-E0DE-4B18-B514-C6D726AD7EC2}"/>
                </a:ext>
              </a:extLst>
            </p:cNvPr>
            <p:cNvSpPr/>
            <p:nvPr/>
          </p:nvSpPr>
          <p:spPr>
            <a:xfrm>
              <a:off x="1433584" y="2892655"/>
              <a:ext cx="1757680" cy="523239"/>
            </a:xfrm>
            <a:custGeom>
              <a:avLst/>
              <a:gdLst/>
              <a:ahLst/>
              <a:cxnLst/>
              <a:rect l="l" t="t" r="r" b="b"/>
              <a:pathLst>
                <a:path w="1757680" h="728980" extrusionOk="0">
                  <a:moveTo>
                    <a:pt x="0" y="728980"/>
                  </a:moveTo>
                  <a:cubicBezTo>
                    <a:pt x="291676" y="364701"/>
                    <a:pt x="583353" y="423"/>
                    <a:pt x="876300" y="0"/>
                  </a:cubicBezTo>
                  <a:cubicBezTo>
                    <a:pt x="1169247" y="-423"/>
                    <a:pt x="1463463" y="363008"/>
                    <a:pt x="1757680" y="726440"/>
                  </a:cubicBezTo>
                </a:path>
              </a:pathLst>
            </a:custGeom>
            <a:noFill/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2" name="Google Shape;280;p8">
              <a:extLst>
                <a:ext uri="{FF2B5EF4-FFF2-40B4-BE49-F238E27FC236}">
                  <a16:creationId xmlns:a16="http://schemas.microsoft.com/office/drawing/2014/main" id="{95A0BB1C-ECC1-44D9-8EF7-F5D128F37390}"/>
                </a:ext>
              </a:extLst>
            </p:cNvPr>
            <p:cNvSpPr/>
            <p:nvPr/>
          </p:nvSpPr>
          <p:spPr>
            <a:xfrm rot="10800000">
              <a:off x="1433584" y="3394200"/>
              <a:ext cx="1757680" cy="523239"/>
            </a:xfrm>
            <a:custGeom>
              <a:avLst/>
              <a:gdLst/>
              <a:ahLst/>
              <a:cxnLst/>
              <a:rect l="l" t="t" r="r" b="b"/>
              <a:pathLst>
                <a:path w="1757680" h="728980" extrusionOk="0">
                  <a:moveTo>
                    <a:pt x="0" y="728980"/>
                  </a:moveTo>
                  <a:cubicBezTo>
                    <a:pt x="291676" y="364701"/>
                    <a:pt x="583353" y="423"/>
                    <a:pt x="876300" y="0"/>
                  </a:cubicBezTo>
                  <a:cubicBezTo>
                    <a:pt x="1169247" y="-423"/>
                    <a:pt x="1463463" y="363008"/>
                    <a:pt x="1757680" y="726440"/>
                  </a:cubicBezTo>
                </a:path>
              </a:pathLst>
            </a:custGeom>
            <a:noFill/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53" name="Google Shape;281;p8">
              <a:extLst>
                <a:ext uri="{FF2B5EF4-FFF2-40B4-BE49-F238E27FC236}">
                  <a16:creationId xmlns:a16="http://schemas.microsoft.com/office/drawing/2014/main" id="{827B0A32-9AC8-4286-AF75-591B028E9718}"/>
                </a:ext>
              </a:extLst>
            </p:cNvPr>
            <p:cNvCxnSpPr>
              <a:stCxn id="54" idx="3"/>
            </p:cNvCxnSpPr>
            <p:nvPr/>
          </p:nvCxnSpPr>
          <p:spPr>
            <a:xfrm>
              <a:off x="1425117" y="3403404"/>
              <a:ext cx="1767900" cy="0"/>
            </a:xfrm>
            <a:prstGeom prst="straightConnector1">
              <a:avLst/>
            </a:prstGeom>
            <a:noFill/>
            <a:ln w="2857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4" name="Google Shape;282;p8">
              <a:extLst>
                <a:ext uri="{FF2B5EF4-FFF2-40B4-BE49-F238E27FC236}">
                  <a16:creationId xmlns:a16="http://schemas.microsoft.com/office/drawing/2014/main" id="{7094C21D-E2DF-4648-B930-CCC5B95C7E2D}"/>
                </a:ext>
              </a:extLst>
            </p:cNvPr>
            <p:cNvSpPr/>
            <p:nvPr/>
          </p:nvSpPr>
          <p:spPr>
            <a:xfrm>
              <a:off x="1093224" y="3237458"/>
              <a:ext cx="331893" cy="331893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7030A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" name="Google Shape;283;p8">
              <a:extLst>
                <a:ext uri="{FF2B5EF4-FFF2-40B4-BE49-F238E27FC236}">
                  <a16:creationId xmlns:a16="http://schemas.microsoft.com/office/drawing/2014/main" id="{FED57832-6C69-4549-9202-CFE94B5708A6}"/>
                </a:ext>
              </a:extLst>
            </p:cNvPr>
            <p:cNvSpPr txBox="1"/>
            <p:nvPr/>
          </p:nvSpPr>
          <p:spPr>
            <a:xfrm>
              <a:off x="1155289" y="3237458"/>
              <a:ext cx="196592" cy="27699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l="-15621" r="-15621" b="-2220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84;p8">
              <a:extLst>
                <a:ext uri="{FF2B5EF4-FFF2-40B4-BE49-F238E27FC236}">
                  <a16:creationId xmlns:a16="http://schemas.microsoft.com/office/drawing/2014/main" id="{3974BF3B-D00D-451D-A82E-2382AA771FDB}"/>
                </a:ext>
              </a:extLst>
            </p:cNvPr>
            <p:cNvSpPr txBox="1"/>
            <p:nvPr/>
          </p:nvSpPr>
          <p:spPr>
            <a:xfrm>
              <a:off x="3265347" y="3237458"/>
              <a:ext cx="189475" cy="27699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l="-16127" r="-16127" b="-2220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85;p8">
              <a:extLst>
                <a:ext uri="{FF2B5EF4-FFF2-40B4-BE49-F238E27FC236}">
                  <a16:creationId xmlns:a16="http://schemas.microsoft.com/office/drawing/2014/main" id="{545C329B-CFD2-433B-AC7C-0BD0780D4B19}"/>
                </a:ext>
              </a:extLst>
            </p:cNvPr>
            <p:cNvSpPr txBox="1"/>
            <p:nvPr/>
          </p:nvSpPr>
          <p:spPr>
            <a:xfrm>
              <a:off x="4542497" y="2823305"/>
              <a:ext cx="995680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rating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8" name="Google Shape;286;p8">
              <a:extLst>
                <a:ext uri="{FF2B5EF4-FFF2-40B4-BE49-F238E27FC236}">
                  <a16:creationId xmlns:a16="http://schemas.microsoft.com/office/drawing/2014/main" id="{B56A5A8F-8CC3-44DE-BCA3-BA376367A4B0}"/>
                </a:ext>
              </a:extLst>
            </p:cNvPr>
            <p:cNvSpPr txBox="1"/>
            <p:nvPr/>
          </p:nvSpPr>
          <p:spPr>
            <a:xfrm>
              <a:off x="4542497" y="3192999"/>
              <a:ext cx="995680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sentiment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9" name="Google Shape;287;p8">
              <a:extLst>
                <a:ext uri="{FF2B5EF4-FFF2-40B4-BE49-F238E27FC236}">
                  <a16:creationId xmlns:a16="http://schemas.microsoft.com/office/drawing/2014/main" id="{EC2F3818-C074-4188-9FA3-62ABA62066EE}"/>
                </a:ext>
              </a:extLst>
            </p:cNvPr>
            <p:cNvSpPr txBox="1"/>
            <p:nvPr/>
          </p:nvSpPr>
          <p:spPr>
            <a:xfrm>
              <a:off x="4542497" y="3569351"/>
              <a:ext cx="995680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emotion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" name="Google Shape;288;p8">
              <a:extLst>
                <a:ext uri="{FF2B5EF4-FFF2-40B4-BE49-F238E27FC236}">
                  <a16:creationId xmlns:a16="http://schemas.microsoft.com/office/drawing/2014/main" id="{A6AC0A5F-6D92-4753-AE7A-FA71B72CFEF5}"/>
                </a:ext>
              </a:extLst>
            </p:cNvPr>
            <p:cNvSpPr/>
            <p:nvPr/>
          </p:nvSpPr>
          <p:spPr>
            <a:xfrm>
              <a:off x="721206" y="2508725"/>
              <a:ext cx="4750948" cy="184055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1" name="Google Shape;289;p8">
              <a:extLst>
                <a:ext uri="{FF2B5EF4-FFF2-40B4-BE49-F238E27FC236}">
                  <a16:creationId xmlns:a16="http://schemas.microsoft.com/office/drawing/2014/main" id="{A7CFD464-058F-4625-AE7E-546F2833F7B1}"/>
                </a:ext>
              </a:extLst>
            </p:cNvPr>
            <p:cNvSpPr/>
            <p:nvPr/>
          </p:nvSpPr>
          <p:spPr>
            <a:xfrm>
              <a:off x="3191264" y="3237458"/>
              <a:ext cx="331893" cy="331893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2E75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2" name="Google Shape;290;p8">
              <a:extLst>
                <a:ext uri="{FF2B5EF4-FFF2-40B4-BE49-F238E27FC236}">
                  <a16:creationId xmlns:a16="http://schemas.microsoft.com/office/drawing/2014/main" id="{A3886F6C-BA6B-4C81-8D5D-D2093EC790FD}"/>
                </a:ext>
              </a:extLst>
            </p:cNvPr>
            <p:cNvSpPr/>
            <p:nvPr/>
          </p:nvSpPr>
          <p:spPr>
            <a:xfrm>
              <a:off x="2149186" y="2747201"/>
              <a:ext cx="323165" cy="323165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" name="Google Shape;291;p8">
              <a:extLst>
                <a:ext uri="{FF2B5EF4-FFF2-40B4-BE49-F238E27FC236}">
                  <a16:creationId xmlns:a16="http://schemas.microsoft.com/office/drawing/2014/main" id="{60654AA7-2A51-4AA7-BBEC-2F1027F370D4}"/>
                </a:ext>
              </a:extLst>
            </p:cNvPr>
            <p:cNvSpPr txBox="1"/>
            <p:nvPr/>
          </p:nvSpPr>
          <p:spPr>
            <a:xfrm>
              <a:off x="2262651" y="2794070"/>
              <a:ext cx="110039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5" name="Google Shape;292;p8">
              <a:extLst>
                <a:ext uri="{FF2B5EF4-FFF2-40B4-BE49-F238E27FC236}">
                  <a16:creationId xmlns:a16="http://schemas.microsoft.com/office/drawing/2014/main" id="{F1B11B6B-73CD-4DFC-B8DE-200327AC1520}"/>
                </a:ext>
              </a:extLst>
            </p:cNvPr>
            <p:cNvSpPr/>
            <p:nvPr/>
          </p:nvSpPr>
          <p:spPr>
            <a:xfrm>
              <a:off x="2098725" y="3163402"/>
              <a:ext cx="412705" cy="355781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" name="Google Shape;293;p8">
              <a:extLst>
                <a:ext uri="{FF2B5EF4-FFF2-40B4-BE49-F238E27FC236}">
                  <a16:creationId xmlns:a16="http://schemas.microsoft.com/office/drawing/2014/main" id="{7941B7CE-EF30-4AD2-BA3D-E703BD19A819}"/>
                </a:ext>
              </a:extLst>
            </p:cNvPr>
            <p:cNvSpPr/>
            <p:nvPr/>
          </p:nvSpPr>
          <p:spPr>
            <a:xfrm>
              <a:off x="2141396" y="3755659"/>
              <a:ext cx="343844" cy="346015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7" name="Google Shape;294;p8">
              <a:extLst>
                <a:ext uri="{FF2B5EF4-FFF2-40B4-BE49-F238E27FC236}">
                  <a16:creationId xmlns:a16="http://schemas.microsoft.com/office/drawing/2014/main" id="{9A8B8AF3-73FD-4803-8221-D090579FD520}"/>
                </a:ext>
              </a:extLst>
            </p:cNvPr>
            <p:cNvSpPr txBox="1"/>
            <p:nvPr/>
          </p:nvSpPr>
          <p:spPr>
            <a:xfrm>
              <a:off x="2208670" y="3285115"/>
              <a:ext cx="205823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12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" name="Google Shape;295;p8">
              <a:extLst>
                <a:ext uri="{FF2B5EF4-FFF2-40B4-BE49-F238E27FC236}">
                  <a16:creationId xmlns:a16="http://schemas.microsoft.com/office/drawing/2014/main" id="{0E0924A9-954F-4A67-B04F-5454B00C610A}"/>
                </a:ext>
              </a:extLst>
            </p:cNvPr>
            <p:cNvSpPr txBox="1"/>
            <p:nvPr/>
          </p:nvSpPr>
          <p:spPr>
            <a:xfrm>
              <a:off x="2221362" y="3818502"/>
              <a:ext cx="205823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17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" name="Google Shape;296;p8">
              <a:extLst>
                <a:ext uri="{FF2B5EF4-FFF2-40B4-BE49-F238E27FC236}">
                  <a16:creationId xmlns:a16="http://schemas.microsoft.com/office/drawing/2014/main" id="{F284C404-CB75-4514-B2AE-FC395E9F914D}"/>
                </a:ext>
              </a:extLst>
            </p:cNvPr>
            <p:cNvSpPr/>
            <p:nvPr/>
          </p:nvSpPr>
          <p:spPr>
            <a:xfrm>
              <a:off x="4253874" y="2910282"/>
              <a:ext cx="192475" cy="192475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" name="Google Shape;297;p8">
              <a:extLst>
                <a:ext uri="{FF2B5EF4-FFF2-40B4-BE49-F238E27FC236}">
                  <a16:creationId xmlns:a16="http://schemas.microsoft.com/office/drawing/2014/main" id="{B615C443-D043-452F-871D-018F15C24DF6}"/>
                </a:ext>
              </a:extLst>
            </p:cNvPr>
            <p:cNvSpPr/>
            <p:nvPr/>
          </p:nvSpPr>
          <p:spPr>
            <a:xfrm>
              <a:off x="4242142" y="3264474"/>
              <a:ext cx="215937" cy="186153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" name="Google Shape;298;p8">
              <a:extLst>
                <a:ext uri="{FF2B5EF4-FFF2-40B4-BE49-F238E27FC236}">
                  <a16:creationId xmlns:a16="http://schemas.microsoft.com/office/drawing/2014/main" id="{44DB4670-094B-4B34-B5B2-4FDEF4E500A4}"/>
                </a:ext>
              </a:extLst>
            </p:cNvPr>
            <p:cNvSpPr/>
            <p:nvPr/>
          </p:nvSpPr>
          <p:spPr>
            <a:xfrm>
              <a:off x="4253047" y="3652411"/>
              <a:ext cx="193302" cy="194522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4" name="Google Shape;300;p8">
              <a:extLst>
                <a:ext uri="{FF2B5EF4-FFF2-40B4-BE49-F238E27FC236}">
                  <a16:creationId xmlns:a16="http://schemas.microsoft.com/office/drawing/2014/main" id="{E4FBCAB7-0AD5-4FC5-B163-EDCDD262FFC4}"/>
                </a:ext>
              </a:extLst>
            </p:cNvPr>
            <p:cNvSpPr txBox="1"/>
            <p:nvPr/>
          </p:nvSpPr>
          <p:spPr>
            <a:xfrm>
              <a:off x="3389062" y="3373487"/>
              <a:ext cx="83934" cy="153888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l="-42855" r="-49997" b="-35998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75" name="Google Shape;301;p8">
              <a:extLst>
                <a:ext uri="{FF2B5EF4-FFF2-40B4-BE49-F238E27FC236}">
                  <a16:creationId xmlns:a16="http://schemas.microsoft.com/office/drawing/2014/main" id="{AC3FF40A-D928-4948-80FB-0CED2768702B}"/>
                </a:ext>
              </a:extLst>
            </p:cNvPr>
            <p:cNvSpPr txBox="1"/>
            <p:nvPr/>
          </p:nvSpPr>
          <p:spPr>
            <a:xfrm>
              <a:off x="1301776" y="3373487"/>
              <a:ext cx="79381" cy="153888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l="-38459" r="-30765" b="-11999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</p:grpSp>
      <p:sp>
        <p:nvSpPr>
          <p:cNvPr id="76" name="Google Shape;307;gf714e84362_0_24">
            <a:extLst>
              <a:ext uri="{FF2B5EF4-FFF2-40B4-BE49-F238E27FC236}">
                <a16:creationId xmlns:a16="http://schemas.microsoft.com/office/drawing/2014/main" id="{AA6350F3-AAF8-49EF-AB4D-B65411C6AEA8}"/>
              </a:ext>
            </a:extLst>
          </p:cNvPr>
          <p:cNvSpPr/>
          <p:nvPr/>
        </p:nvSpPr>
        <p:spPr>
          <a:xfrm>
            <a:off x="6653825" y="1339415"/>
            <a:ext cx="5135222" cy="44997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7" name="Google Shape;310;gf714e84362_0_24">
            <a:extLst>
              <a:ext uri="{FF2B5EF4-FFF2-40B4-BE49-F238E27FC236}">
                <a16:creationId xmlns:a16="http://schemas.microsoft.com/office/drawing/2014/main" id="{9A35C360-B020-4FDB-9965-5333E76E8D09}"/>
              </a:ext>
            </a:extLst>
          </p:cNvPr>
          <p:cNvCxnSpPr>
            <a:stCxn id="78" idx="3"/>
          </p:cNvCxnSpPr>
          <p:nvPr/>
        </p:nvCxnSpPr>
        <p:spPr>
          <a:xfrm>
            <a:off x="7370208" y="2030033"/>
            <a:ext cx="1767900" cy="0"/>
          </a:xfrm>
          <a:prstGeom prst="straightConnector1">
            <a:avLst/>
          </a:prstGeom>
          <a:noFill/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8" name="Google Shape;311;gf714e84362_0_24">
            <a:extLst>
              <a:ext uri="{FF2B5EF4-FFF2-40B4-BE49-F238E27FC236}">
                <a16:creationId xmlns:a16="http://schemas.microsoft.com/office/drawing/2014/main" id="{01E6FEA4-4D89-481D-8ECF-44282D1737C4}"/>
              </a:ext>
            </a:extLst>
          </p:cNvPr>
          <p:cNvSpPr/>
          <p:nvPr/>
        </p:nvSpPr>
        <p:spPr>
          <a:xfrm>
            <a:off x="7038408" y="1864133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" name="Google Shape;312;gf714e84362_0_24">
            <a:extLst>
              <a:ext uri="{FF2B5EF4-FFF2-40B4-BE49-F238E27FC236}">
                <a16:creationId xmlns:a16="http://schemas.microsoft.com/office/drawing/2014/main" id="{E6FB6B9C-2AD7-4AB6-BA2A-BBF43B403D5F}"/>
              </a:ext>
            </a:extLst>
          </p:cNvPr>
          <p:cNvSpPr txBox="1"/>
          <p:nvPr/>
        </p:nvSpPr>
        <p:spPr>
          <a:xfrm>
            <a:off x="7085399" y="1864133"/>
            <a:ext cx="196500" cy="276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5616" r="-156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313;gf714e84362_0_24">
            <a:extLst>
              <a:ext uri="{FF2B5EF4-FFF2-40B4-BE49-F238E27FC236}">
                <a16:creationId xmlns:a16="http://schemas.microsoft.com/office/drawing/2014/main" id="{AE83CF24-3078-4CFF-A7AC-7F1EF9F58E4F}"/>
              </a:ext>
            </a:extLst>
          </p:cNvPr>
          <p:cNvSpPr txBox="1"/>
          <p:nvPr/>
        </p:nvSpPr>
        <p:spPr>
          <a:xfrm>
            <a:off x="9193469" y="1864133"/>
            <a:ext cx="189600" cy="276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6127" r="-161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314;gf714e84362_0_24">
            <a:extLst>
              <a:ext uri="{FF2B5EF4-FFF2-40B4-BE49-F238E27FC236}">
                <a16:creationId xmlns:a16="http://schemas.microsoft.com/office/drawing/2014/main" id="{63CE02F0-B4E8-448D-BC22-9EECCABC42FE}"/>
              </a:ext>
            </a:extLst>
          </p:cNvPr>
          <p:cNvSpPr txBox="1"/>
          <p:nvPr/>
        </p:nvSpPr>
        <p:spPr>
          <a:xfrm>
            <a:off x="10810977" y="1449887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315;gf714e84362_0_24">
            <a:extLst>
              <a:ext uri="{FF2B5EF4-FFF2-40B4-BE49-F238E27FC236}">
                <a16:creationId xmlns:a16="http://schemas.microsoft.com/office/drawing/2014/main" id="{CED607AB-7688-4149-816F-2652F9396405}"/>
              </a:ext>
            </a:extLst>
          </p:cNvPr>
          <p:cNvSpPr txBox="1"/>
          <p:nvPr/>
        </p:nvSpPr>
        <p:spPr>
          <a:xfrm>
            <a:off x="10810977" y="1819581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sentiment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" name="Google Shape;316;gf714e84362_0_24">
            <a:extLst>
              <a:ext uri="{FF2B5EF4-FFF2-40B4-BE49-F238E27FC236}">
                <a16:creationId xmlns:a16="http://schemas.microsoft.com/office/drawing/2014/main" id="{29193DF1-5CC9-4F6F-AB18-EBA2E583458D}"/>
              </a:ext>
            </a:extLst>
          </p:cNvPr>
          <p:cNvSpPr txBox="1"/>
          <p:nvPr/>
        </p:nvSpPr>
        <p:spPr>
          <a:xfrm>
            <a:off x="10810977" y="2195933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" name="Google Shape;317;gf714e84362_0_24">
            <a:extLst>
              <a:ext uri="{FF2B5EF4-FFF2-40B4-BE49-F238E27FC236}">
                <a16:creationId xmlns:a16="http://schemas.microsoft.com/office/drawing/2014/main" id="{AAC12AD9-4E7C-4FD0-80BE-B12EA4FBA4DE}"/>
              </a:ext>
            </a:extLst>
          </p:cNvPr>
          <p:cNvSpPr/>
          <p:nvPr/>
        </p:nvSpPr>
        <p:spPr>
          <a:xfrm>
            <a:off x="9136448" y="1864133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E75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318;gf714e84362_0_24">
            <a:extLst>
              <a:ext uri="{FF2B5EF4-FFF2-40B4-BE49-F238E27FC236}">
                <a16:creationId xmlns:a16="http://schemas.microsoft.com/office/drawing/2014/main" id="{3D10F764-D203-4923-835F-BA01AE8AA590}"/>
              </a:ext>
            </a:extLst>
          </p:cNvPr>
          <p:cNvSpPr/>
          <p:nvPr/>
        </p:nvSpPr>
        <p:spPr>
          <a:xfrm>
            <a:off x="8094370" y="1841026"/>
            <a:ext cx="323100" cy="3231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319;gf714e84362_0_24">
            <a:extLst>
              <a:ext uri="{FF2B5EF4-FFF2-40B4-BE49-F238E27FC236}">
                <a16:creationId xmlns:a16="http://schemas.microsoft.com/office/drawing/2014/main" id="{DD6340DF-6B6B-4445-B7D6-5048B17D9D40}"/>
              </a:ext>
            </a:extLst>
          </p:cNvPr>
          <p:cNvSpPr txBox="1"/>
          <p:nvPr/>
        </p:nvSpPr>
        <p:spPr>
          <a:xfrm>
            <a:off x="8217995" y="1887895"/>
            <a:ext cx="1101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320;gf714e84362_0_24">
            <a:extLst>
              <a:ext uri="{FF2B5EF4-FFF2-40B4-BE49-F238E27FC236}">
                <a16:creationId xmlns:a16="http://schemas.microsoft.com/office/drawing/2014/main" id="{272E01B2-7C69-4803-A9A2-20729F029109}"/>
              </a:ext>
            </a:extLst>
          </p:cNvPr>
          <p:cNvSpPr/>
          <p:nvPr/>
        </p:nvSpPr>
        <p:spPr>
          <a:xfrm>
            <a:off x="10522354" y="1536864"/>
            <a:ext cx="192600" cy="1926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321;gf714e84362_0_24">
            <a:extLst>
              <a:ext uri="{FF2B5EF4-FFF2-40B4-BE49-F238E27FC236}">
                <a16:creationId xmlns:a16="http://schemas.microsoft.com/office/drawing/2014/main" id="{F76D822F-0428-4482-B16E-2227B26DE17E}"/>
              </a:ext>
            </a:extLst>
          </p:cNvPr>
          <p:cNvSpPr/>
          <p:nvPr/>
        </p:nvSpPr>
        <p:spPr>
          <a:xfrm>
            <a:off x="10510622" y="1891056"/>
            <a:ext cx="216000" cy="1863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322;gf714e84362_0_24">
            <a:extLst>
              <a:ext uri="{FF2B5EF4-FFF2-40B4-BE49-F238E27FC236}">
                <a16:creationId xmlns:a16="http://schemas.microsoft.com/office/drawing/2014/main" id="{08A2482A-A70A-4EA4-B132-94FEF2A0CBF1}"/>
              </a:ext>
            </a:extLst>
          </p:cNvPr>
          <p:cNvSpPr/>
          <p:nvPr/>
        </p:nvSpPr>
        <p:spPr>
          <a:xfrm>
            <a:off x="10521527" y="2278993"/>
            <a:ext cx="193200" cy="194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91" name="Google Shape;354;gf714e84362_0_24">
            <a:extLst>
              <a:ext uri="{FF2B5EF4-FFF2-40B4-BE49-F238E27FC236}">
                <a16:creationId xmlns:a16="http://schemas.microsoft.com/office/drawing/2014/main" id="{98B94E18-1FA6-49D8-B408-08ACDFF26F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4109265"/>
              </p:ext>
            </p:extLst>
          </p:nvPr>
        </p:nvGraphicFramePr>
        <p:xfrm>
          <a:off x="6840213" y="364756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2" name="Google Shape;355;gf714e84362_0_24">
            <a:extLst>
              <a:ext uri="{FF2B5EF4-FFF2-40B4-BE49-F238E27FC236}">
                <a16:creationId xmlns:a16="http://schemas.microsoft.com/office/drawing/2014/main" id="{54BCD548-AE65-468E-BAF4-C0516B1FB6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7487881"/>
              </p:ext>
            </p:extLst>
          </p:nvPr>
        </p:nvGraphicFramePr>
        <p:xfrm>
          <a:off x="8495238" y="364756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3" name="Google Shape;356;gf714e84362_0_24">
            <a:extLst>
              <a:ext uri="{FF2B5EF4-FFF2-40B4-BE49-F238E27FC236}">
                <a16:creationId xmlns:a16="http://schemas.microsoft.com/office/drawing/2014/main" id="{A96CF4EB-1E07-421F-A505-A699BCF86A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8330733"/>
              </p:ext>
            </p:extLst>
          </p:nvPr>
        </p:nvGraphicFramePr>
        <p:xfrm>
          <a:off x="10150251" y="364756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4" name="Google Shape;357;gf714e84362_0_24">
            <a:extLst>
              <a:ext uri="{FF2B5EF4-FFF2-40B4-BE49-F238E27FC236}">
                <a16:creationId xmlns:a16="http://schemas.microsoft.com/office/drawing/2014/main" id="{63F51D24-067E-408C-90EB-816F8D51E772}"/>
              </a:ext>
            </a:extLst>
          </p:cNvPr>
          <p:cNvSpPr txBox="1"/>
          <p:nvPr/>
        </p:nvSpPr>
        <p:spPr>
          <a:xfrm>
            <a:off x="6840200" y="5242917"/>
            <a:ext cx="1531399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 2</a:t>
            </a:r>
            <a:endParaRPr sz="15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358;gf714e84362_0_24">
            <a:extLst>
              <a:ext uri="{FF2B5EF4-FFF2-40B4-BE49-F238E27FC236}">
                <a16:creationId xmlns:a16="http://schemas.microsoft.com/office/drawing/2014/main" id="{ACFFFA03-431F-487C-8A3D-AD36CE705692}"/>
              </a:ext>
            </a:extLst>
          </p:cNvPr>
          <p:cNvSpPr txBox="1"/>
          <p:nvPr/>
        </p:nvSpPr>
        <p:spPr>
          <a:xfrm>
            <a:off x="8495225" y="5242917"/>
            <a:ext cx="1531399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 3</a:t>
            </a:r>
            <a:endParaRPr sz="15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" name="Google Shape;359;gf714e84362_0_24">
            <a:extLst>
              <a:ext uri="{FF2B5EF4-FFF2-40B4-BE49-F238E27FC236}">
                <a16:creationId xmlns:a16="http://schemas.microsoft.com/office/drawing/2014/main" id="{AD88F4A2-0532-4B2F-BB3F-D5035636392E}"/>
              </a:ext>
            </a:extLst>
          </p:cNvPr>
          <p:cNvSpPr txBox="1"/>
          <p:nvPr/>
        </p:nvSpPr>
        <p:spPr>
          <a:xfrm>
            <a:off x="10150250" y="5229092"/>
            <a:ext cx="1531399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 4</a:t>
            </a:r>
            <a:endParaRPr sz="15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366;gf714e84362_0_24">
            <a:extLst>
              <a:ext uri="{FF2B5EF4-FFF2-40B4-BE49-F238E27FC236}">
                <a16:creationId xmlns:a16="http://schemas.microsoft.com/office/drawing/2014/main" id="{E7F6E234-16AC-4108-9CAE-414BA2F0C697}"/>
              </a:ext>
            </a:extLst>
          </p:cNvPr>
          <p:cNvSpPr txBox="1"/>
          <p:nvPr/>
        </p:nvSpPr>
        <p:spPr>
          <a:xfrm>
            <a:off x="6840200" y="3390767"/>
            <a:ext cx="1531394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item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367;gf714e84362_0_24">
            <a:extLst>
              <a:ext uri="{FF2B5EF4-FFF2-40B4-BE49-F238E27FC236}">
                <a16:creationId xmlns:a16="http://schemas.microsoft.com/office/drawing/2014/main" id="{6ED602D2-A763-406E-95BF-EED9ACDE37DF}"/>
              </a:ext>
            </a:extLst>
          </p:cNvPr>
          <p:cNvSpPr txBox="1"/>
          <p:nvPr/>
        </p:nvSpPr>
        <p:spPr>
          <a:xfrm rot="-5400000">
            <a:off x="5944055" y="4290551"/>
            <a:ext cx="1584694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99" name="Google Shape;370;gf714e84362_0_24">
            <a:extLst>
              <a:ext uri="{FF2B5EF4-FFF2-40B4-BE49-F238E27FC236}">
                <a16:creationId xmlns:a16="http://schemas.microsoft.com/office/drawing/2014/main" id="{39717B7A-02EC-4362-ADE9-1CFA0B7977F4}"/>
              </a:ext>
            </a:extLst>
          </p:cNvPr>
          <p:cNvGrpSpPr/>
          <p:nvPr/>
        </p:nvGrpSpPr>
        <p:grpSpPr>
          <a:xfrm>
            <a:off x="7165423" y="1952127"/>
            <a:ext cx="2292081" cy="246221"/>
            <a:chOff x="1060518" y="1952127"/>
            <a:chExt cx="2292081" cy="246221"/>
          </a:xfrm>
        </p:grpSpPr>
        <p:sp>
          <p:nvSpPr>
            <p:cNvPr id="100" name="Google Shape;371;gf714e84362_0_24">
              <a:extLst>
                <a:ext uri="{FF2B5EF4-FFF2-40B4-BE49-F238E27FC236}">
                  <a16:creationId xmlns:a16="http://schemas.microsoft.com/office/drawing/2014/main" id="{2D0A90CF-0807-494A-93DC-0CA8F23D3C17}"/>
                </a:ext>
              </a:extLst>
            </p:cNvPr>
            <p:cNvSpPr txBox="1"/>
            <p:nvPr/>
          </p:nvSpPr>
          <p:spPr>
            <a:xfrm>
              <a:off x="1060518" y="195212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1" name="Google Shape;372;gf714e84362_0_24">
              <a:extLst>
                <a:ext uri="{FF2B5EF4-FFF2-40B4-BE49-F238E27FC236}">
                  <a16:creationId xmlns:a16="http://schemas.microsoft.com/office/drawing/2014/main" id="{B75F3F85-3DB1-4FA7-92BA-1569BBAB343A}"/>
                </a:ext>
              </a:extLst>
            </p:cNvPr>
            <p:cNvSpPr txBox="1"/>
            <p:nvPr/>
          </p:nvSpPr>
          <p:spPr>
            <a:xfrm>
              <a:off x="3147391" y="195212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02" name="Google Shape;323;gf714e84362_0_24">
            <a:extLst>
              <a:ext uri="{FF2B5EF4-FFF2-40B4-BE49-F238E27FC236}">
                <a16:creationId xmlns:a16="http://schemas.microsoft.com/office/drawing/2014/main" id="{6247F402-39C6-44A0-9083-C28EFB6F9F52}"/>
              </a:ext>
            </a:extLst>
          </p:cNvPr>
          <p:cNvSpPr txBox="1"/>
          <p:nvPr/>
        </p:nvSpPr>
        <p:spPr>
          <a:xfrm>
            <a:off x="6553686" y="5975881"/>
            <a:ext cx="53355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Graphs and adjacent matrices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user 2 and movie 3 about rating edge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3275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Framework1 – Before Encoding</a:t>
            </a:r>
          </a:p>
        </p:txBody>
      </p:sp>
      <p:sp>
        <p:nvSpPr>
          <p:cNvPr id="64" name="Google Shape;384;gf714e84362_0_96">
            <a:extLst>
              <a:ext uri="{FF2B5EF4-FFF2-40B4-BE49-F238E27FC236}">
                <a16:creationId xmlns:a16="http://schemas.microsoft.com/office/drawing/2014/main" id="{D426967C-CAD3-4402-8778-CDAACE75FC75}"/>
              </a:ext>
            </a:extLst>
          </p:cNvPr>
          <p:cNvSpPr/>
          <p:nvPr/>
        </p:nvSpPr>
        <p:spPr>
          <a:xfrm>
            <a:off x="1594208" y="1831968"/>
            <a:ext cx="1757680" cy="523043"/>
          </a:xfrm>
          <a:custGeom>
            <a:avLst/>
            <a:gdLst/>
            <a:ahLst/>
            <a:cxnLst/>
            <a:rect l="l" t="t" r="r" b="b"/>
            <a:pathLst>
              <a:path w="1757680" h="728980" extrusionOk="0">
                <a:moveTo>
                  <a:pt x="0" y="728980"/>
                </a:moveTo>
                <a:cubicBezTo>
                  <a:pt x="291676" y="364701"/>
                  <a:pt x="583353" y="423"/>
                  <a:pt x="876300" y="0"/>
                </a:cubicBezTo>
                <a:cubicBezTo>
                  <a:pt x="1169247" y="-423"/>
                  <a:pt x="1463463" y="363008"/>
                  <a:pt x="1757680" y="726440"/>
                </a:cubicBezTo>
              </a:path>
            </a:pathLst>
          </a:custGeom>
          <a:noFill/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" name="Google Shape;385;gf714e84362_0_96">
            <a:extLst>
              <a:ext uri="{FF2B5EF4-FFF2-40B4-BE49-F238E27FC236}">
                <a16:creationId xmlns:a16="http://schemas.microsoft.com/office/drawing/2014/main" id="{AB3345BE-DE1D-4537-A734-6A8BBA9E0237}"/>
              </a:ext>
            </a:extLst>
          </p:cNvPr>
          <p:cNvSpPr/>
          <p:nvPr/>
        </p:nvSpPr>
        <p:spPr>
          <a:xfrm rot="10800000">
            <a:off x="1594208" y="2333708"/>
            <a:ext cx="1757680" cy="523043"/>
          </a:xfrm>
          <a:custGeom>
            <a:avLst/>
            <a:gdLst/>
            <a:ahLst/>
            <a:cxnLst/>
            <a:rect l="l" t="t" r="r" b="b"/>
            <a:pathLst>
              <a:path w="1757680" h="728980" extrusionOk="0">
                <a:moveTo>
                  <a:pt x="0" y="728980"/>
                </a:moveTo>
                <a:cubicBezTo>
                  <a:pt x="291676" y="364701"/>
                  <a:pt x="583353" y="423"/>
                  <a:pt x="876300" y="0"/>
                </a:cubicBezTo>
                <a:cubicBezTo>
                  <a:pt x="1169247" y="-423"/>
                  <a:pt x="1463463" y="363008"/>
                  <a:pt x="1757680" y="726440"/>
                </a:cubicBezTo>
              </a:path>
            </a:pathLst>
          </a:custGeom>
          <a:noFill/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0" name="Google Shape;386;gf714e84362_0_96">
            <a:extLst>
              <a:ext uri="{FF2B5EF4-FFF2-40B4-BE49-F238E27FC236}">
                <a16:creationId xmlns:a16="http://schemas.microsoft.com/office/drawing/2014/main" id="{01E5E8BB-5D3C-413B-A911-39292F804544}"/>
              </a:ext>
            </a:extLst>
          </p:cNvPr>
          <p:cNvCxnSpPr>
            <a:stCxn id="103" idx="3"/>
          </p:cNvCxnSpPr>
          <p:nvPr/>
        </p:nvCxnSpPr>
        <p:spPr>
          <a:xfrm>
            <a:off x="1585648" y="2342671"/>
            <a:ext cx="1767900" cy="0"/>
          </a:xfrm>
          <a:prstGeom prst="straightConnector1">
            <a:avLst/>
          </a:prstGeom>
          <a:noFill/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3" name="Google Shape;387;gf714e84362_0_96">
            <a:extLst>
              <a:ext uri="{FF2B5EF4-FFF2-40B4-BE49-F238E27FC236}">
                <a16:creationId xmlns:a16="http://schemas.microsoft.com/office/drawing/2014/main" id="{AD696522-20E5-44CC-B109-126F23FC0954}"/>
              </a:ext>
            </a:extLst>
          </p:cNvPr>
          <p:cNvSpPr/>
          <p:nvPr/>
        </p:nvSpPr>
        <p:spPr>
          <a:xfrm>
            <a:off x="1253848" y="2176771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" name="Google Shape;388;gf714e84362_0_96">
            <a:extLst>
              <a:ext uri="{FF2B5EF4-FFF2-40B4-BE49-F238E27FC236}">
                <a16:creationId xmlns:a16="http://schemas.microsoft.com/office/drawing/2014/main" id="{E9A8AB77-1EEC-40CA-93F5-F0A3DC78C988}"/>
              </a:ext>
            </a:extLst>
          </p:cNvPr>
          <p:cNvSpPr txBox="1"/>
          <p:nvPr/>
        </p:nvSpPr>
        <p:spPr>
          <a:xfrm>
            <a:off x="1307465" y="2176771"/>
            <a:ext cx="196500" cy="276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5616" r="-156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389;gf714e84362_0_96">
            <a:extLst>
              <a:ext uri="{FF2B5EF4-FFF2-40B4-BE49-F238E27FC236}">
                <a16:creationId xmlns:a16="http://schemas.microsoft.com/office/drawing/2014/main" id="{FA887692-8569-493B-B205-F7B586FD3CEA}"/>
              </a:ext>
            </a:extLst>
          </p:cNvPr>
          <p:cNvSpPr txBox="1"/>
          <p:nvPr/>
        </p:nvSpPr>
        <p:spPr>
          <a:xfrm>
            <a:off x="3402283" y="2176771"/>
            <a:ext cx="189600" cy="276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6127" r="-161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390;gf714e84362_0_96">
            <a:extLst>
              <a:ext uri="{FF2B5EF4-FFF2-40B4-BE49-F238E27FC236}">
                <a16:creationId xmlns:a16="http://schemas.microsoft.com/office/drawing/2014/main" id="{32FE8983-6974-4FB5-B7CD-1369BDB221F1}"/>
              </a:ext>
            </a:extLst>
          </p:cNvPr>
          <p:cNvSpPr txBox="1"/>
          <p:nvPr/>
        </p:nvSpPr>
        <p:spPr>
          <a:xfrm>
            <a:off x="4367638" y="1773472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391;gf714e84362_0_96">
            <a:extLst>
              <a:ext uri="{FF2B5EF4-FFF2-40B4-BE49-F238E27FC236}">
                <a16:creationId xmlns:a16="http://schemas.microsoft.com/office/drawing/2014/main" id="{03D72455-C067-48A3-85EF-94D67DEEDC95}"/>
              </a:ext>
            </a:extLst>
          </p:cNvPr>
          <p:cNvSpPr txBox="1"/>
          <p:nvPr/>
        </p:nvSpPr>
        <p:spPr>
          <a:xfrm>
            <a:off x="4367638" y="2143165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sentiment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392;gf714e84362_0_96">
            <a:extLst>
              <a:ext uri="{FF2B5EF4-FFF2-40B4-BE49-F238E27FC236}">
                <a16:creationId xmlns:a16="http://schemas.microsoft.com/office/drawing/2014/main" id="{FB0184C4-A5C0-404E-98EF-F23D45D9AF48}"/>
              </a:ext>
            </a:extLst>
          </p:cNvPr>
          <p:cNvSpPr txBox="1"/>
          <p:nvPr/>
        </p:nvSpPr>
        <p:spPr>
          <a:xfrm>
            <a:off x="4367638" y="2519517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393;gf714e84362_0_96">
            <a:extLst>
              <a:ext uri="{FF2B5EF4-FFF2-40B4-BE49-F238E27FC236}">
                <a16:creationId xmlns:a16="http://schemas.microsoft.com/office/drawing/2014/main" id="{5C590D26-8884-499F-A055-9C7F4C95E33C}"/>
              </a:ext>
            </a:extLst>
          </p:cNvPr>
          <p:cNvSpPr/>
          <p:nvPr/>
        </p:nvSpPr>
        <p:spPr>
          <a:xfrm>
            <a:off x="3351888" y="2176771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E75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394;gf714e84362_0_96">
            <a:extLst>
              <a:ext uri="{FF2B5EF4-FFF2-40B4-BE49-F238E27FC236}">
                <a16:creationId xmlns:a16="http://schemas.microsoft.com/office/drawing/2014/main" id="{2E0A5DA4-8ACE-4459-9311-5E312C418AC4}"/>
              </a:ext>
            </a:extLst>
          </p:cNvPr>
          <p:cNvSpPr/>
          <p:nvPr/>
        </p:nvSpPr>
        <p:spPr>
          <a:xfrm>
            <a:off x="2309810" y="1686513"/>
            <a:ext cx="323100" cy="3231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395;gf714e84362_0_96">
            <a:extLst>
              <a:ext uri="{FF2B5EF4-FFF2-40B4-BE49-F238E27FC236}">
                <a16:creationId xmlns:a16="http://schemas.microsoft.com/office/drawing/2014/main" id="{860C2A56-CD6A-4CCC-9EB7-8D04BDD6B196}"/>
              </a:ext>
            </a:extLst>
          </p:cNvPr>
          <p:cNvSpPr txBox="1"/>
          <p:nvPr/>
        </p:nvSpPr>
        <p:spPr>
          <a:xfrm>
            <a:off x="2410575" y="1733382"/>
            <a:ext cx="110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6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396;gf714e84362_0_96">
            <a:extLst>
              <a:ext uri="{FF2B5EF4-FFF2-40B4-BE49-F238E27FC236}">
                <a16:creationId xmlns:a16="http://schemas.microsoft.com/office/drawing/2014/main" id="{6F3F27FC-7667-4D09-B3B0-42C63EABEE04}"/>
              </a:ext>
            </a:extLst>
          </p:cNvPr>
          <p:cNvSpPr/>
          <p:nvPr/>
        </p:nvSpPr>
        <p:spPr>
          <a:xfrm>
            <a:off x="2259349" y="2102714"/>
            <a:ext cx="412800" cy="3558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397;gf714e84362_0_96">
            <a:extLst>
              <a:ext uri="{FF2B5EF4-FFF2-40B4-BE49-F238E27FC236}">
                <a16:creationId xmlns:a16="http://schemas.microsoft.com/office/drawing/2014/main" id="{DDD9A338-525C-4FD3-8A0F-C26705C7BE9C}"/>
              </a:ext>
            </a:extLst>
          </p:cNvPr>
          <p:cNvSpPr/>
          <p:nvPr/>
        </p:nvSpPr>
        <p:spPr>
          <a:xfrm>
            <a:off x="2302020" y="2694971"/>
            <a:ext cx="343800" cy="3459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398;gf714e84362_0_96">
            <a:extLst>
              <a:ext uri="{FF2B5EF4-FFF2-40B4-BE49-F238E27FC236}">
                <a16:creationId xmlns:a16="http://schemas.microsoft.com/office/drawing/2014/main" id="{B380D660-DD5B-45C4-9CB2-0DB827D55A0B}"/>
              </a:ext>
            </a:extLst>
          </p:cNvPr>
          <p:cNvSpPr txBox="1"/>
          <p:nvPr/>
        </p:nvSpPr>
        <p:spPr>
          <a:xfrm>
            <a:off x="2379454" y="2229507"/>
            <a:ext cx="205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" name="Google Shape;399;gf714e84362_0_96">
            <a:extLst>
              <a:ext uri="{FF2B5EF4-FFF2-40B4-BE49-F238E27FC236}">
                <a16:creationId xmlns:a16="http://schemas.microsoft.com/office/drawing/2014/main" id="{A6582882-1A0C-4398-862C-1452E8225E71}"/>
              </a:ext>
            </a:extLst>
          </p:cNvPr>
          <p:cNvSpPr txBox="1"/>
          <p:nvPr/>
        </p:nvSpPr>
        <p:spPr>
          <a:xfrm>
            <a:off x="2366746" y="2762895"/>
            <a:ext cx="205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r>
            <a:endParaRPr sz="16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400;gf714e84362_0_96">
            <a:extLst>
              <a:ext uri="{FF2B5EF4-FFF2-40B4-BE49-F238E27FC236}">
                <a16:creationId xmlns:a16="http://schemas.microsoft.com/office/drawing/2014/main" id="{F116F91A-41E4-47D0-BA61-8F17ABA612D1}"/>
              </a:ext>
            </a:extLst>
          </p:cNvPr>
          <p:cNvSpPr/>
          <p:nvPr/>
        </p:nvSpPr>
        <p:spPr>
          <a:xfrm>
            <a:off x="4079015" y="1860448"/>
            <a:ext cx="192600" cy="1926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401;gf714e84362_0_96">
            <a:extLst>
              <a:ext uri="{FF2B5EF4-FFF2-40B4-BE49-F238E27FC236}">
                <a16:creationId xmlns:a16="http://schemas.microsoft.com/office/drawing/2014/main" id="{04752774-B007-425F-92B3-4D88A0C836E6}"/>
              </a:ext>
            </a:extLst>
          </p:cNvPr>
          <p:cNvSpPr/>
          <p:nvPr/>
        </p:nvSpPr>
        <p:spPr>
          <a:xfrm>
            <a:off x="4067283" y="2214640"/>
            <a:ext cx="216000" cy="1863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402;gf714e84362_0_96">
            <a:extLst>
              <a:ext uri="{FF2B5EF4-FFF2-40B4-BE49-F238E27FC236}">
                <a16:creationId xmlns:a16="http://schemas.microsoft.com/office/drawing/2014/main" id="{F7DCBC1F-BCAF-4B82-81C5-0698112FE02C}"/>
              </a:ext>
            </a:extLst>
          </p:cNvPr>
          <p:cNvSpPr/>
          <p:nvPr/>
        </p:nvSpPr>
        <p:spPr>
          <a:xfrm>
            <a:off x="4078188" y="2602578"/>
            <a:ext cx="193200" cy="194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19" name="Google Shape;403;gf714e84362_0_96">
            <a:extLst>
              <a:ext uri="{FF2B5EF4-FFF2-40B4-BE49-F238E27FC236}">
                <a16:creationId xmlns:a16="http://schemas.microsoft.com/office/drawing/2014/main" id="{8C4EACA0-05DD-4ECB-B70D-A87E5F46B9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325413"/>
              </p:ext>
            </p:extLst>
          </p:nvPr>
        </p:nvGraphicFramePr>
        <p:xfrm>
          <a:off x="7330585" y="22000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0" name="Google Shape;404;gf714e84362_0_96">
            <a:extLst>
              <a:ext uri="{FF2B5EF4-FFF2-40B4-BE49-F238E27FC236}">
                <a16:creationId xmlns:a16="http://schemas.microsoft.com/office/drawing/2014/main" id="{6B927D4D-6D0D-4A63-9B5F-1CE8579A72B3}"/>
              </a:ext>
            </a:extLst>
          </p:cNvPr>
          <p:cNvSpPr txBox="1"/>
          <p:nvPr/>
        </p:nvSpPr>
        <p:spPr>
          <a:xfrm>
            <a:off x="9393545" y="1926909"/>
            <a:ext cx="1157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 (0-9)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405;gf714e84362_0_96">
            <a:extLst>
              <a:ext uri="{FF2B5EF4-FFF2-40B4-BE49-F238E27FC236}">
                <a16:creationId xmlns:a16="http://schemas.microsoft.com/office/drawing/2014/main" id="{920E5169-F7D9-4341-B99B-72943ADB9CE7}"/>
              </a:ext>
            </a:extLst>
          </p:cNvPr>
          <p:cNvSpPr txBox="1"/>
          <p:nvPr/>
        </p:nvSpPr>
        <p:spPr>
          <a:xfrm>
            <a:off x="9749945" y="2358809"/>
            <a:ext cx="1765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sentiment (10 - 14)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" name="Google Shape;406;gf714e84362_0_96">
            <a:extLst>
              <a:ext uri="{FF2B5EF4-FFF2-40B4-BE49-F238E27FC236}">
                <a16:creationId xmlns:a16="http://schemas.microsoft.com/office/drawing/2014/main" id="{ED5A4E62-05DF-4CFE-ABFE-B22CDCAFD20B}"/>
              </a:ext>
            </a:extLst>
          </p:cNvPr>
          <p:cNvSpPr txBox="1"/>
          <p:nvPr/>
        </p:nvSpPr>
        <p:spPr>
          <a:xfrm>
            <a:off x="10210784" y="2809600"/>
            <a:ext cx="1605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 (15 - 20)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Google Shape;407;gf714e84362_0_96">
            <a:extLst>
              <a:ext uri="{FF2B5EF4-FFF2-40B4-BE49-F238E27FC236}">
                <a16:creationId xmlns:a16="http://schemas.microsoft.com/office/drawing/2014/main" id="{DB3E51E7-E6BD-44EC-B473-29211C67C188}"/>
              </a:ext>
            </a:extLst>
          </p:cNvPr>
          <p:cNvSpPr txBox="1"/>
          <p:nvPr/>
        </p:nvSpPr>
        <p:spPr>
          <a:xfrm>
            <a:off x="1307465" y="3649246"/>
            <a:ext cx="196500" cy="276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5616" r="-156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408;gf714e84362_0_96">
            <a:extLst>
              <a:ext uri="{FF2B5EF4-FFF2-40B4-BE49-F238E27FC236}">
                <a16:creationId xmlns:a16="http://schemas.microsoft.com/office/drawing/2014/main" id="{C3ED9B04-F418-4074-BA68-C24C5685B735}"/>
              </a:ext>
            </a:extLst>
          </p:cNvPr>
          <p:cNvSpPr txBox="1"/>
          <p:nvPr/>
        </p:nvSpPr>
        <p:spPr>
          <a:xfrm>
            <a:off x="1307465" y="4658346"/>
            <a:ext cx="196500" cy="276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5616" r="-156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409;gf714e84362_0_96">
            <a:extLst>
              <a:ext uri="{FF2B5EF4-FFF2-40B4-BE49-F238E27FC236}">
                <a16:creationId xmlns:a16="http://schemas.microsoft.com/office/drawing/2014/main" id="{97E2E684-90D2-4895-BE5D-52FA0B2E1978}"/>
              </a:ext>
            </a:extLst>
          </p:cNvPr>
          <p:cNvSpPr txBox="1"/>
          <p:nvPr/>
        </p:nvSpPr>
        <p:spPr>
          <a:xfrm>
            <a:off x="3401458" y="3649246"/>
            <a:ext cx="189600" cy="276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6127" r="-161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410;gf714e84362_0_96">
            <a:extLst>
              <a:ext uri="{FF2B5EF4-FFF2-40B4-BE49-F238E27FC236}">
                <a16:creationId xmlns:a16="http://schemas.microsoft.com/office/drawing/2014/main" id="{5996E560-02A0-40BC-9D76-06079183AD80}"/>
              </a:ext>
            </a:extLst>
          </p:cNvPr>
          <p:cNvSpPr txBox="1"/>
          <p:nvPr/>
        </p:nvSpPr>
        <p:spPr>
          <a:xfrm>
            <a:off x="3402283" y="4630896"/>
            <a:ext cx="189600" cy="276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6127" r="-161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" name="Google Shape;411;gf714e84362_0_96">
            <a:extLst>
              <a:ext uri="{FF2B5EF4-FFF2-40B4-BE49-F238E27FC236}">
                <a16:creationId xmlns:a16="http://schemas.microsoft.com/office/drawing/2014/main" id="{EF3A878C-7AFE-4845-A0EE-8EC0B1AE8C88}"/>
              </a:ext>
            </a:extLst>
          </p:cNvPr>
          <p:cNvCxnSpPr>
            <a:stCxn id="164" idx="3"/>
            <a:endCxn id="166" idx="1"/>
          </p:cNvCxnSpPr>
          <p:nvPr/>
        </p:nvCxnSpPr>
        <p:spPr>
          <a:xfrm>
            <a:off x="1585648" y="3815146"/>
            <a:ext cx="1765500" cy="0"/>
          </a:xfrm>
          <a:prstGeom prst="straightConnector1">
            <a:avLst/>
          </a:prstGeom>
          <a:noFill/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8" name="Google Shape;414;gf714e84362_0_96">
            <a:extLst>
              <a:ext uri="{FF2B5EF4-FFF2-40B4-BE49-F238E27FC236}">
                <a16:creationId xmlns:a16="http://schemas.microsoft.com/office/drawing/2014/main" id="{EA3BC749-7E12-4673-8FEE-E1D6492B4A36}"/>
              </a:ext>
            </a:extLst>
          </p:cNvPr>
          <p:cNvCxnSpPr>
            <a:stCxn id="165" idx="3"/>
            <a:endCxn id="166" idx="1"/>
          </p:cNvCxnSpPr>
          <p:nvPr/>
        </p:nvCxnSpPr>
        <p:spPr>
          <a:xfrm rot="10800000" flipH="1">
            <a:off x="1585648" y="3815046"/>
            <a:ext cx="1765500" cy="1009200"/>
          </a:xfrm>
          <a:prstGeom prst="straightConnector1">
            <a:avLst/>
          </a:prstGeom>
          <a:noFill/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9" name="Google Shape;416;gf714e84362_0_96">
            <a:extLst>
              <a:ext uri="{FF2B5EF4-FFF2-40B4-BE49-F238E27FC236}">
                <a16:creationId xmlns:a16="http://schemas.microsoft.com/office/drawing/2014/main" id="{4112254A-3D0B-49C9-933E-F89772D2D5C0}"/>
              </a:ext>
            </a:extLst>
          </p:cNvPr>
          <p:cNvCxnSpPr>
            <a:stCxn id="165" idx="3"/>
            <a:endCxn id="167" idx="1"/>
          </p:cNvCxnSpPr>
          <p:nvPr/>
        </p:nvCxnSpPr>
        <p:spPr>
          <a:xfrm rot="10800000" flipH="1">
            <a:off x="1585648" y="4796946"/>
            <a:ext cx="1766100" cy="27300"/>
          </a:xfrm>
          <a:prstGeom prst="straightConnector1">
            <a:avLst/>
          </a:prstGeom>
          <a:noFill/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0" name="Google Shape;418;gf714e84362_0_96">
            <a:extLst>
              <a:ext uri="{FF2B5EF4-FFF2-40B4-BE49-F238E27FC236}">
                <a16:creationId xmlns:a16="http://schemas.microsoft.com/office/drawing/2014/main" id="{1E04F4CF-3B40-4EB1-8AB9-58185BAFF94D}"/>
              </a:ext>
            </a:extLst>
          </p:cNvPr>
          <p:cNvSpPr/>
          <p:nvPr/>
        </p:nvSpPr>
        <p:spPr>
          <a:xfrm>
            <a:off x="2296458" y="3625459"/>
            <a:ext cx="343800" cy="3459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419;gf714e84362_0_96">
            <a:extLst>
              <a:ext uri="{FF2B5EF4-FFF2-40B4-BE49-F238E27FC236}">
                <a16:creationId xmlns:a16="http://schemas.microsoft.com/office/drawing/2014/main" id="{2EE22107-1E45-4A45-BE7F-3D1F34E65E8B}"/>
              </a:ext>
            </a:extLst>
          </p:cNvPr>
          <p:cNvSpPr txBox="1"/>
          <p:nvPr/>
        </p:nvSpPr>
        <p:spPr>
          <a:xfrm>
            <a:off x="2376424" y="3693382"/>
            <a:ext cx="205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420;gf714e84362_0_96">
            <a:extLst>
              <a:ext uri="{FF2B5EF4-FFF2-40B4-BE49-F238E27FC236}">
                <a16:creationId xmlns:a16="http://schemas.microsoft.com/office/drawing/2014/main" id="{BB45BEF4-C770-492F-9BEC-5326309B0AC9}"/>
              </a:ext>
            </a:extLst>
          </p:cNvPr>
          <p:cNvSpPr/>
          <p:nvPr/>
        </p:nvSpPr>
        <p:spPr>
          <a:xfrm>
            <a:off x="2304185" y="4144488"/>
            <a:ext cx="323100" cy="3231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421;gf714e84362_0_96">
            <a:extLst>
              <a:ext uri="{FF2B5EF4-FFF2-40B4-BE49-F238E27FC236}">
                <a16:creationId xmlns:a16="http://schemas.microsoft.com/office/drawing/2014/main" id="{771DA83D-0539-4990-B4D7-BA1B7080EA60}"/>
              </a:ext>
            </a:extLst>
          </p:cNvPr>
          <p:cNvSpPr txBox="1"/>
          <p:nvPr/>
        </p:nvSpPr>
        <p:spPr>
          <a:xfrm>
            <a:off x="2427810" y="4191357"/>
            <a:ext cx="110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422;gf714e84362_0_96">
            <a:extLst>
              <a:ext uri="{FF2B5EF4-FFF2-40B4-BE49-F238E27FC236}">
                <a16:creationId xmlns:a16="http://schemas.microsoft.com/office/drawing/2014/main" id="{097AEB49-8B3F-4B31-AB01-4B157BFE4A24}"/>
              </a:ext>
            </a:extLst>
          </p:cNvPr>
          <p:cNvSpPr/>
          <p:nvPr/>
        </p:nvSpPr>
        <p:spPr>
          <a:xfrm>
            <a:off x="2307210" y="4640738"/>
            <a:ext cx="323100" cy="3231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423;gf714e84362_0_96">
            <a:extLst>
              <a:ext uri="{FF2B5EF4-FFF2-40B4-BE49-F238E27FC236}">
                <a16:creationId xmlns:a16="http://schemas.microsoft.com/office/drawing/2014/main" id="{E2CDC197-1506-4268-9DA7-26FB3024EF21}"/>
              </a:ext>
            </a:extLst>
          </p:cNvPr>
          <p:cNvSpPr txBox="1"/>
          <p:nvPr/>
        </p:nvSpPr>
        <p:spPr>
          <a:xfrm>
            <a:off x="2407975" y="4687607"/>
            <a:ext cx="110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16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424;gf714e84362_0_96">
            <a:extLst>
              <a:ext uri="{FF2B5EF4-FFF2-40B4-BE49-F238E27FC236}">
                <a16:creationId xmlns:a16="http://schemas.microsoft.com/office/drawing/2014/main" id="{02681B53-960E-4C58-A7AB-0B2F2A375BCD}"/>
              </a:ext>
            </a:extLst>
          </p:cNvPr>
          <p:cNvSpPr/>
          <p:nvPr/>
        </p:nvSpPr>
        <p:spPr>
          <a:xfrm rot="10800000">
            <a:off x="1589920" y="4802283"/>
            <a:ext cx="1757680" cy="523043"/>
          </a:xfrm>
          <a:custGeom>
            <a:avLst/>
            <a:gdLst/>
            <a:ahLst/>
            <a:cxnLst/>
            <a:rect l="l" t="t" r="r" b="b"/>
            <a:pathLst>
              <a:path w="1757680" h="728980" extrusionOk="0">
                <a:moveTo>
                  <a:pt x="0" y="728980"/>
                </a:moveTo>
                <a:cubicBezTo>
                  <a:pt x="291676" y="364701"/>
                  <a:pt x="583353" y="423"/>
                  <a:pt x="876300" y="0"/>
                </a:cubicBezTo>
                <a:cubicBezTo>
                  <a:pt x="1169247" y="-423"/>
                  <a:pt x="1463463" y="363008"/>
                  <a:pt x="1757680" y="726440"/>
                </a:cubicBezTo>
              </a:path>
            </a:pathLst>
          </a:custGeom>
          <a:noFill/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425;gf714e84362_0_96">
            <a:extLst>
              <a:ext uri="{FF2B5EF4-FFF2-40B4-BE49-F238E27FC236}">
                <a16:creationId xmlns:a16="http://schemas.microsoft.com/office/drawing/2014/main" id="{927A175E-4710-48B6-9AA0-61751AF25F93}"/>
              </a:ext>
            </a:extLst>
          </p:cNvPr>
          <p:cNvSpPr/>
          <p:nvPr/>
        </p:nvSpPr>
        <p:spPr>
          <a:xfrm>
            <a:off x="2279499" y="5098523"/>
            <a:ext cx="412800" cy="3558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" name="Google Shape;426;gf714e84362_0_96">
            <a:extLst>
              <a:ext uri="{FF2B5EF4-FFF2-40B4-BE49-F238E27FC236}">
                <a16:creationId xmlns:a16="http://schemas.microsoft.com/office/drawing/2014/main" id="{E6C87A52-6CB1-43C2-8429-08A6B9A8DF75}"/>
              </a:ext>
            </a:extLst>
          </p:cNvPr>
          <p:cNvSpPr txBox="1"/>
          <p:nvPr/>
        </p:nvSpPr>
        <p:spPr>
          <a:xfrm>
            <a:off x="2399604" y="5225316"/>
            <a:ext cx="205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427;gf714e84362_0_96">
            <a:extLst>
              <a:ext uri="{FF2B5EF4-FFF2-40B4-BE49-F238E27FC236}">
                <a16:creationId xmlns:a16="http://schemas.microsoft.com/office/drawing/2014/main" id="{9C9CDDE1-35B8-4D44-9BB9-9A1AE6DB7631}"/>
              </a:ext>
            </a:extLst>
          </p:cNvPr>
          <p:cNvSpPr/>
          <p:nvPr/>
        </p:nvSpPr>
        <p:spPr>
          <a:xfrm>
            <a:off x="1592273" y="3289145"/>
            <a:ext cx="1748892" cy="523043"/>
          </a:xfrm>
          <a:custGeom>
            <a:avLst/>
            <a:gdLst/>
            <a:ahLst/>
            <a:cxnLst/>
            <a:rect l="l" t="t" r="r" b="b"/>
            <a:pathLst>
              <a:path w="1757680" h="728980" extrusionOk="0">
                <a:moveTo>
                  <a:pt x="0" y="728980"/>
                </a:moveTo>
                <a:cubicBezTo>
                  <a:pt x="291676" y="364701"/>
                  <a:pt x="583353" y="423"/>
                  <a:pt x="876300" y="0"/>
                </a:cubicBezTo>
                <a:cubicBezTo>
                  <a:pt x="1169247" y="-423"/>
                  <a:pt x="1463463" y="363008"/>
                  <a:pt x="1757680" y="726440"/>
                </a:cubicBezTo>
              </a:path>
            </a:pathLst>
          </a:custGeom>
          <a:noFill/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428;gf714e84362_0_96">
            <a:extLst>
              <a:ext uri="{FF2B5EF4-FFF2-40B4-BE49-F238E27FC236}">
                <a16:creationId xmlns:a16="http://schemas.microsoft.com/office/drawing/2014/main" id="{8F7F35EF-693B-4331-807D-B3DBF3226022}"/>
              </a:ext>
            </a:extLst>
          </p:cNvPr>
          <p:cNvSpPr/>
          <p:nvPr/>
        </p:nvSpPr>
        <p:spPr>
          <a:xfrm>
            <a:off x="2283643" y="3156943"/>
            <a:ext cx="323100" cy="3231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429;gf714e84362_0_96">
            <a:extLst>
              <a:ext uri="{FF2B5EF4-FFF2-40B4-BE49-F238E27FC236}">
                <a16:creationId xmlns:a16="http://schemas.microsoft.com/office/drawing/2014/main" id="{AFB254D4-40D8-4E1F-A83B-46FA863464E9}"/>
              </a:ext>
            </a:extLst>
          </p:cNvPr>
          <p:cNvSpPr txBox="1"/>
          <p:nvPr/>
        </p:nvSpPr>
        <p:spPr>
          <a:xfrm>
            <a:off x="2397755" y="3202610"/>
            <a:ext cx="110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16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42" name="Google Shape;430;gf714e84362_0_96">
            <a:extLst>
              <a:ext uri="{FF2B5EF4-FFF2-40B4-BE49-F238E27FC236}">
                <a16:creationId xmlns:a16="http://schemas.microsoft.com/office/drawing/2014/main" id="{0576B4D6-22AE-494D-A0CD-F725BA6CD3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8234795"/>
              </p:ext>
            </p:extLst>
          </p:nvPr>
        </p:nvGraphicFramePr>
        <p:xfrm>
          <a:off x="7406785" y="22762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3" name="Google Shape;431;gf714e84362_0_96">
            <a:extLst>
              <a:ext uri="{FF2B5EF4-FFF2-40B4-BE49-F238E27FC236}">
                <a16:creationId xmlns:a16="http://schemas.microsoft.com/office/drawing/2014/main" id="{49AC7C81-90D9-4BD0-8DD9-67D0887663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4641090"/>
              </p:ext>
            </p:extLst>
          </p:nvPr>
        </p:nvGraphicFramePr>
        <p:xfrm>
          <a:off x="7482985" y="23524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4" name="Google Shape;432;gf714e84362_0_96">
            <a:extLst>
              <a:ext uri="{FF2B5EF4-FFF2-40B4-BE49-F238E27FC236}">
                <a16:creationId xmlns:a16="http://schemas.microsoft.com/office/drawing/2014/main" id="{48C42DBA-1134-4B3E-A48B-495D72DBBE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2482549"/>
              </p:ext>
            </p:extLst>
          </p:nvPr>
        </p:nvGraphicFramePr>
        <p:xfrm>
          <a:off x="7559185" y="24286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5" name="Google Shape;433;gf714e84362_0_96">
            <a:extLst>
              <a:ext uri="{FF2B5EF4-FFF2-40B4-BE49-F238E27FC236}">
                <a16:creationId xmlns:a16="http://schemas.microsoft.com/office/drawing/2014/main" id="{3392B05E-EC8A-4B50-A284-FE9F0E4A0D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8245397"/>
              </p:ext>
            </p:extLst>
          </p:nvPr>
        </p:nvGraphicFramePr>
        <p:xfrm>
          <a:off x="7635385" y="25048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6" name="Google Shape;434;gf714e84362_0_96">
            <a:extLst>
              <a:ext uri="{FF2B5EF4-FFF2-40B4-BE49-F238E27FC236}">
                <a16:creationId xmlns:a16="http://schemas.microsoft.com/office/drawing/2014/main" id="{457E2DFD-5147-473C-B68A-B9EF76F549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7650708"/>
              </p:ext>
            </p:extLst>
          </p:nvPr>
        </p:nvGraphicFramePr>
        <p:xfrm>
          <a:off x="7711585" y="25810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7" name="Google Shape;435;gf714e84362_0_96">
            <a:extLst>
              <a:ext uri="{FF2B5EF4-FFF2-40B4-BE49-F238E27FC236}">
                <a16:creationId xmlns:a16="http://schemas.microsoft.com/office/drawing/2014/main" id="{48A629D9-CFE4-4E66-9592-B5EB4C514E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7302062"/>
              </p:ext>
            </p:extLst>
          </p:nvPr>
        </p:nvGraphicFramePr>
        <p:xfrm>
          <a:off x="7787785" y="26572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8" name="Google Shape;436;gf714e84362_0_96">
            <a:extLst>
              <a:ext uri="{FF2B5EF4-FFF2-40B4-BE49-F238E27FC236}">
                <a16:creationId xmlns:a16="http://schemas.microsoft.com/office/drawing/2014/main" id="{26CF22FC-DBC1-4DB2-8783-AB938D91C4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9621933"/>
              </p:ext>
            </p:extLst>
          </p:nvPr>
        </p:nvGraphicFramePr>
        <p:xfrm>
          <a:off x="7863985" y="27334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9" name="Google Shape;437;gf714e84362_0_96">
            <a:extLst>
              <a:ext uri="{FF2B5EF4-FFF2-40B4-BE49-F238E27FC236}">
                <a16:creationId xmlns:a16="http://schemas.microsoft.com/office/drawing/2014/main" id="{304CEA89-B7FE-4E9D-AB9F-DD90B03E2A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2524149"/>
              </p:ext>
            </p:extLst>
          </p:nvPr>
        </p:nvGraphicFramePr>
        <p:xfrm>
          <a:off x="7940185" y="28096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0" name="Google Shape;438;gf714e84362_0_96">
            <a:extLst>
              <a:ext uri="{FF2B5EF4-FFF2-40B4-BE49-F238E27FC236}">
                <a16:creationId xmlns:a16="http://schemas.microsoft.com/office/drawing/2014/main" id="{6F56771A-63B9-4EE1-8019-E6BD9306A3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2288868"/>
              </p:ext>
            </p:extLst>
          </p:nvPr>
        </p:nvGraphicFramePr>
        <p:xfrm>
          <a:off x="8016385" y="28858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1" name="Google Shape;439;gf714e84362_0_96">
            <a:extLst>
              <a:ext uri="{FF2B5EF4-FFF2-40B4-BE49-F238E27FC236}">
                <a16:creationId xmlns:a16="http://schemas.microsoft.com/office/drawing/2014/main" id="{227E553E-CF30-4F70-ADE3-DB9A0E3E93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3947668"/>
              </p:ext>
            </p:extLst>
          </p:nvPr>
        </p:nvGraphicFramePr>
        <p:xfrm>
          <a:off x="8092585" y="29620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2" name="Google Shape;440;gf714e84362_0_96">
            <a:extLst>
              <a:ext uri="{FF2B5EF4-FFF2-40B4-BE49-F238E27FC236}">
                <a16:creationId xmlns:a16="http://schemas.microsoft.com/office/drawing/2014/main" id="{3C85E8F6-D508-4EE8-9E38-6C56FF93DD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0875934"/>
              </p:ext>
            </p:extLst>
          </p:nvPr>
        </p:nvGraphicFramePr>
        <p:xfrm>
          <a:off x="8168785" y="30382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3" name="Google Shape;441;gf714e84362_0_96">
            <a:extLst>
              <a:ext uri="{FF2B5EF4-FFF2-40B4-BE49-F238E27FC236}">
                <a16:creationId xmlns:a16="http://schemas.microsoft.com/office/drawing/2014/main" id="{6793961B-13D9-4918-9EF5-440B2F4135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5742875"/>
              </p:ext>
            </p:extLst>
          </p:nvPr>
        </p:nvGraphicFramePr>
        <p:xfrm>
          <a:off x="8244985" y="3114411"/>
          <a:ext cx="1914250" cy="19703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4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 dirty="0"/>
                        <a:t>0</a:t>
                      </a:r>
                      <a:endParaRPr sz="1500" u="none" strike="noStrike" cap="none" dirty="0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4" name="Google Shape;442;gf714e84362_0_96">
            <a:extLst>
              <a:ext uri="{FF2B5EF4-FFF2-40B4-BE49-F238E27FC236}">
                <a16:creationId xmlns:a16="http://schemas.microsoft.com/office/drawing/2014/main" id="{8B94791A-1D79-4955-96B6-39D073A6BC5C}"/>
              </a:ext>
            </a:extLst>
          </p:cNvPr>
          <p:cNvSpPr/>
          <p:nvPr/>
        </p:nvSpPr>
        <p:spPr>
          <a:xfrm>
            <a:off x="5358781" y="3113813"/>
            <a:ext cx="1304935" cy="851853"/>
          </a:xfrm>
          <a:prstGeom prst="rightArrow">
            <a:avLst>
              <a:gd name="adj1" fmla="val 55298"/>
              <a:gd name="adj2" fmla="val 5534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5" name="Google Shape;443;gf714e84362_0_96">
            <a:extLst>
              <a:ext uri="{FF2B5EF4-FFF2-40B4-BE49-F238E27FC236}">
                <a16:creationId xmlns:a16="http://schemas.microsoft.com/office/drawing/2014/main" id="{4EA90726-A349-484B-8468-6EBF8402F476}"/>
              </a:ext>
            </a:extLst>
          </p:cNvPr>
          <p:cNvGrpSpPr/>
          <p:nvPr/>
        </p:nvGrpSpPr>
        <p:grpSpPr>
          <a:xfrm>
            <a:off x="1382202" y="2252862"/>
            <a:ext cx="2292081" cy="252847"/>
            <a:chOff x="1060518" y="1952127"/>
            <a:chExt cx="2292081" cy="252847"/>
          </a:xfrm>
        </p:grpSpPr>
        <p:sp>
          <p:nvSpPr>
            <p:cNvPr id="156" name="Google Shape;444;gf714e84362_0_96">
              <a:extLst>
                <a:ext uri="{FF2B5EF4-FFF2-40B4-BE49-F238E27FC236}">
                  <a16:creationId xmlns:a16="http://schemas.microsoft.com/office/drawing/2014/main" id="{9A3059E6-2108-4825-AF0D-9FAD87E936C7}"/>
                </a:ext>
              </a:extLst>
            </p:cNvPr>
            <p:cNvSpPr txBox="1"/>
            <p:nvPr/>
          </p:nvSpPr>
          <p:spPr>
            <a:xfrm>
              <a:off x="1060518" y="1958753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7" name="Google Shape;445;gf714e84362_0_96">
              <a:extLst>
                <a:ext uri="{FF2B5EF4-FFF2-40B4-BE49-F238E27FC236}">
                  <a16:creationId xmlns:a16="http://schemas.microsoft.com/office/drawing/2014/main" id="{B3AC58AB-F648-4B22-BAF4-B5C3E836C5E7}"/>
                </a:ext>
              </a:extLst>
            </p:cNvPr>
            <p:cNvSpPr txBox="1"/>
            <p:nvPr/>
          </p:nvSpPr>
          <p:spPr>
            <a:xfrm>
              <a:off x="3147391" y="195212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58" name="Google Shape;446;gf714e84362_0_96">
            <a:extLst>
              <a:ext uri="{FF2B5EF4-FFF2-40B4-BE49-F238E27FC236}">
                <a16:creationId xmlns:a16="http://schemas.microsoft.com/office/drawing/2014/main" id="{C711ED7F-2ED5-4385-B032-72F49749BF53}"/>
              </a:ext>
            </a:extLst>
          </p:cNvPr>
          <p:cNvGrpSpPr/>
          <p:nvPr/>
        </p:nvGrpSpPr>
        <p:grpSpPr>
          <a:xfrm>
            <a:off x="1382202" y="3733202"/>
            <a:ext cx="2292081" cy="252847"/>
            <a:chOff x="1060518" y="1952127"/>
            <a:chExt cx="2292081" cy="252847"/>
          </a:xfrm>
        </p:grpSpPr>
        <p:sp>
          <p:nvSpPr>
            <p:cNvPr id="159" name="Google Shape;447;gf714e84362_0_96">
              <a:extLst>
                <a:ext uri="{FF2B5EF4-FFF2-40B4-BE49-F238E27FC236}">
                  <a16:creationId xmlns:a16="http://schemas.microsoft.com/office/drawing/2014/main" id="{F861A62D-7F07-47E2-ADEF-E6EFBD2B9B75}"/>
                </a:ext>
              </a:extLst>
            </p:cNvPr>
            <p:cNvSpPr txBox="1"/>
            <p:nvPr/>
          </p:nvSpPr>
          <p:spPr>
            <a:xfrm>
              <a:off x="1060518" y="1958753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0" name="Google Shape;448;gf714e84362_0_96">
              <a:extLst>
                <a:ext uri="{FF2B5EF4-FFF2-40B4-BE49-F238E27FC236}">
                  <a16:creationId xmlns:a16="http://schemas.microsoft.com/office/drawing/2014/main" id="{85D6B57E-1AE7-4F45-820C-54954FE7AF25}"/>
                </a:ext>
              </a:extLst>
            </p:cNvPr>
            <p:cNvSpPr txBox="1"/>
            <p:nvPr/>
          </p:nvSpPr>
          <p:spPr>
            <a:xfrm>
              <a:off x="3147391" y="195212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61" name="Google Shape;449;gf714e84362_0_96">
            <a:extLst>
              <a:ext uri="{FF2B5EF4-FFF2-40B4-BE49-F238E27FC236}">
                <a16:creationId xmlns:a16="http://schemas.microsoft.com/office/drawing/2014/main" id="{187CB12B-F003-491B-83B2-7DA87BDD90AF}"/>
              </a:ext>
            </a:extLst>
          </p:cNvPr>
          <p:cNvGrpSpPr/>
          <p:nvPr/>
        </p:nvGrpSpPr>
        <p:grpSpPr>
          <a:xfrm>
            <a:off x="1375576" y="4719583"/>
            <a:ext cx="2292081" cy="279351"/>
            <a:chOff x="1053892" y="1918997"/>
            <a:chExt cx="2292081" cy="279351"/>
          </a:xfrm>
        </p:grpSpPr>
        <p:sp>
          <p:nvSpPr>
            <p:cNvPr id="162" name="Google Shape;450;gf714e84362_0_96">
              <a:extLst>
                <a:ext uri="{FF2B5EF4-FFF2-40B4-BE49-F238E27FC236}">
                  <a16:creationId xmlns:a16="http://schemas.microsoft.com/office/drawing/2014/main" id="{CC8E43F2-D6A1-48A7-A6B1-B7E588C0F9E8}"/>
                </a:ext>
              </a:extLst>
            </p:cNvPr>
            <p:cNvSpPr txBox="1"/>
            <p:nvPr/>
          </p:nvSpPr>
          <p:spPr>
            <a:xfrm>
              <a:off x="1053892" y="195212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3" name="Google Shape;451;gf714e84362_0_96">
              <a:extLst>
                <a:ext uri="{FF2B5EF4-FFF2-40B4-BE49-F238E27FC236}">
                  <a16:creationId xmlns:a16="http://schemas.microsoft.com/office/drawing/2014/main" id="{30015036-D4B4-483C-80A4-1F41438AD122}"/>
                </a:ext>
              </a:extLst>
            </p:cNvPr>
            <p:cNvSpPr txBox="1"/>
            <p:nvPr/>
          </p:nvSpPr>
          <p:spPr>
            <a:xfrm>
              <a:off x="3140765" y="191899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64" name="Google Shape;412;gf714e84362_0_96">
            <a:extLst>
              <a:ext uri="{FF2B5EF4-FFF2-40B4-BE49-F238E27FC236}">
                <a16:creationId xmlns:a16="http://schemas.microsoft.com/office/drawing/2014/main" id="{912F6CD0-0AD0-4035-8F53-20CEFB9B1310}"/>
              </a:ext>
            </a:extLst>
          </p:cNvPr>
          <p:cNvSpPr/>
          <p:nvPr/>
        </p:nvSpPr>
        <p:spPr>
          <a:xfrm>
            <a:off x="1253848" y="3649246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415;gf714e84362_0_96">
            <a:extLst>
              <a:ext uri="{FF2B5EF4-FFF2-40B4-BE49-F238E27FC236}">
                <a16:creationId xmlns:a16="http://schemas.microsoft.com/office/drawing/2014/main" id="{22497932-E034-4590-A398-C9489E58DDB8}"/>
              </a:ext>
            </a:extLst>
          </p:cNvPr>
          <p:cNvSpPr/>
          <p:nvPr/>
        </p:nvSpPr>
        <p:spPr>
          <a:xfrm>
            <a:off x="1253848" y="4658346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413;gf714e84362_0_96">
            <a:extLst>
              <a:ext uri="{FF2B5EF4-FFF2-40B4-BE49-F238E27FC236}">
                <a16:creationId xmlns:a16="http://schemas.microsoft.com/office/drawing/2014/main" id="{81370613-ECB7-4642-834B-E6B4FACB1AB6}"/>
              </a:ext>
            </a:extLst>
          </p:cNvPr>
          <p:cNvSpPr/>
          <p:nvPr/>
        </p:nvSpPr>
        <p:spPr>
          <a:xfrm>
            <a:off x="3351063" y="3649246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E75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417;gf714e84362_0_96">
            <a:extLst>
              <a:ext uri="{FF2B5EF4-FFF2-40B4-BE49-F238E27FC236}">
                <a16:creationId xmlns:a16="http://schemas.microsoft.com/office/drawing/2014/main" id="{52B7C8B0-D2E8-4995-8A4E-0BADBBFEA997}"/>
              </a:ext>
            </a:extLst>
          </p:cNvPr>
          <p:cNvSpPr/>
          <p:nvPr/>
        </p:nvSpPr>
        <p:spPr>
          <a:xfrm>
            <a:off x="3351888" y="4630896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E75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299;p8">
            <a:extLst>
              <a:ext uri="{FF2B5EF4-FFF2-40B4-BE49-F238E27FC236}">
                <a16:creationId xmlns:a16="http://schemas.microsoft.com/office/drawing/2014/main" id="{65D1673B-1E57-4600-94EB-A8535B4AA93A}"/>
              </a:ext>
            </a:extLst>
          </p:cNvPr>
          <p:cNvSpPr txBox="1"/>
          <p:nvPr/>
        </p:nvSpPr>
        <p:spPr>
          <a:xfrm>
            <a:off x="2534624" y="6031107"/>
            <a:ext cx="712275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altLang="ko-KR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Transforming multi-relational graphs to adjacent matrices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307;gf714e84362_0_24">
            <a:extLst>
              <a:ext uri="{FF2B5EF4-FFF2-40B4-BE49-F238E27FC236}">
                <a16:creationId xmlns:a16="http://schemas.microsoft.com/office/drawing/2014/main" id="{44614A31-F212-4E4A-8F3D-006C3676292B}"/>
              </a:ext>
            </a:extLst>
          </p:cNvPr>
          <p:cNvSpPr/>
          <p:nvPr/>
        </p:nvSpPr>
        <p:spPr>
          <a:xfrm>
            <a:off x="403860" y="1353672"/>
            <a:ext cx="11498579" cy="44997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07991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161279" y="2884656"/>
            <a:ext cx="54377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922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-5736" y="1104049"/>
            <a:ext cx="12006197" cy="5821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Period : 1914.06.01 ~ 2020.10.31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Link :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hlinkClick r:id="rId3"/>
              </a:rPr>
              <a:t>https://www.kaggle.com/stefanoleone992/rotten-tomatoes-movies-and-critic-reviews-dataset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Data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DED9D5F-C93C-4BFD-862A-C58E74868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477375"/>
              </p:ext>
            </p:extLst>
          </p:nvPr>
        </p:nvGraphicFramePr>
        <p:xfrm>
          <a:off x="1344646" y="2907487"/>
          <a:ext cx="9502707" cy="2121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8186">
                  <a:extLst>
                    <a:ext uri="{9D8B030D-6E8A-4147-A177-3AD203B41FA5}">
                      <a16:colId xmlns:a16="http://schemas.microsoft.com/office/drawing/2014/main" val="2271742623"/>
                    </a:ext>
                  </a:extLst>
                </a:gridCol>
                <a:gridCol w="1583350">
                  <a:extLst>
                    <a:ext uri="{9D8B030D-6E8A-4147-A177-3AD203B41FA5}">
                      <a16:colId xmlns:a16="http://schemas.microsoft.com/office/drawing/2014/main" val="1428650902"/>
                    </a:ext>
                  </a:extLst>
                </a:gridCol>
                <a:gridCol w="6161171">
                  <a:extLst>
                    <a:ext uri="{9D8B030D-6E8A-4147-A177-3AD203B41FA5}">
                      <a16:colId xmlns:a16="http://schemas.microsoft.com/office/drawing/2014/main" val="3261201874"/>
                    </a:ext>
                  </a:extLst>
                </a:gridCol>
              </a:tblGrid>
              <a:tr h="26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File name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Dimension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Columns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378084"/>
                  </a:ext>
                </a:extLst>
              </a:tr>
              <a:tr h="10902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Movie data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(17713, 22)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rotten_tomatoes_link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movie_title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movie_info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critics_consensus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content_rating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'genres', 'directors', 'authors', 'actors',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original_release_date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streaming_release_date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'runtime',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production_company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tomatometer_status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audience_status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tomatometer_top_critics_count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tomatometer_fresh_critics_count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tomatometer_rotten_critics_count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</a:t>
                      </a:r>
                      <a:endParaRPr lang="ko-KR" altLang="en-US" sz="1050" kern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843380"/>
                  </a:ext>
                </a:extLst>
              </a:tr>
              <a:tr h="471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 data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1048576, 8)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rotten_tomatoes_link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critic_name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top_critic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publisher_name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review_type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review_score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review_date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review_content</a:t>
                      </a:r>
                      <a:endParaRPr lang="en-US" altLang="ko-KR" sz="105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22986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EAF54F8-8D93-4CBD-9068-A897093931C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(Movie)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8AD11B4-8581-4D5B-860B-E6F464A159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125100"/>
              </p:ext>
            </p:extLst>
          </p:nvPr>
        </p:nvGraphicFramePr>
        <p:xfrm>
          <a:off x="2837140" y="5147675"/>
          <a:ext cx="6517720" cy="15782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9430">
                  <a:extLst>
                    <a:ext uri="{9D8B030D-6E8A-4147-A177-3AD203B41FA5}">
                      <a16:colId xmlns:a16="http://schemas.microsoft.com/office/drawing/2014/main" val="836706278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3061065767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4283160256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375619055"/>
                    </a:ext>
                  </a:extLst>
                </a:gridCol>
              </a:tblGrid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Rating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Review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Amount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Rate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6780375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758,709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67%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0635746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305,502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27%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0370213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65,372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8860972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434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0.03%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5696507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01C86E2-776B-4C61-A6AD-A8ED6361604D}"/>
              </a:ext>
            </a:extLst>
          </p:cNvPr>
          <p:cNvSpPr/>
          <p:nvPr/>
        </p:nvSpPr>
        <p:spPr>
          <a:xfrm>
            <a:off x="2837140" y="5472891"/>
            <a:ext cx="6517720" cy="274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2683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470401" y="1334041"/>
            <a:ext cx="101599" cy="42034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48F9248-6282-4C28-A538-6062955AA16D}"/>
              </a:ext>
            </a:extLst>
          </p:cNvPr>
          <p:cNvGrpSpPr/>
          <p:nvPr/>
        </p:nvGrpSpPr>
        <p:grpSpPr>
          <a:xfrm>
            <a:off x="4982456" y="1327268"/>
            <a:ext cx="2936253" cy="646331"/>
            <a:chOff x="5171440" y="882070"/>
            <a:chExt cx="2936253" cy="646331"/>
          </a:xfrm>
        </p:grpSpPr>
        <p:sp>
          <p:nvSpPr>
            <p:cNvPr id="2" name="TextBox 1"/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1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60273" y="974402"/>
              <a:ext cx="20474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Introduction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2E499E-A22D-4115-818A-274C38005BCD}"/>
              </a:ext>
            </a:extLst>
          </p:cNvPr>
          <p:cNvGrpSpPr/>
          <p:nvPr/>
        </p:nvGrpSpPr>
        <p:grpSpPr>
          <a:xfrm>
            <a:off x="2068585" y="2433320"/>
            <a:ext cx="1991360" cy="1991360"/>
            <a:chOff x="2194560" y="2433320"/>
            <a:chExt cx="1991360" cy="1991360"/>
          </a:xfrm>
        </p:grpSpPr>
        <p:sp>
          <p:nvSpPr>
            <p:cNvPr id="6" name="타원 5"/>
            <p:cNvSpPr/>
            <p:nvPr/>
          </p:nvSpPr>
          <p:spPr>
            <a:xfrm>
              <a:off x="2194560" y="2433320"/>
              <a:ext cx="1991360" cy="1991360"/>
            </a:xfrm>
            <a:prstGeom prst="ellipse">
              <a:avLst/>
            </a:prstGeom>
            <a:solidFill>
              <a:srgbClr val="067A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F84E9BE-A9D9-416C-B96E-425E6202B60D}"/>
                </a:ext>
              </a:extLst>
            </p:cNvPr>
            <p:cNvSpPr txBox="1"/>
            <p:nvPr/>
          </p:nvSpPr>
          <p:spPr>
            <a:xfrm>
              <a:off x="2392591" y="3105834"/>
              <a:ext cx="15953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INDEX</a:t>
              </a:r>
              <a:endPara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B0727E2-0205-4290-ADF0-06AE17A0D21B}"/>
              </a:ext>
            </a:extLst>
          </p:cNvPr>
          <p:cNvGrpSpPr/>
          <p:nvPr/>
        </p:nvGrpSpPr>
        <p:grpSpPr>
          <a:xfrm>
            <a:off x="4982456" y="2051377"/>
            <a:ext cx="3089179" cy="646331"/>
            <a:chOff x="5171440" y="882070"/>
            <a:chExt cx="3089179" cy="64633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4984844-5730-4DA4-93F5-8CD1CC4F5A06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2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738960A-9A9C-477E-B3A9-0174A49CA10C}"/>
                </a:ext>
              </a:extLst>
            </p:cNvPr>
            <p:cNvSpPr txBox="1"/>
            <p:nvPr/>
          </p:nvSpPr>
          <p:spPr>
            <a:xfrm>
              <a:off x="6060273" y="974402"/>
              <a:ext cx="22003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Related Work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8579B87-C52A-498D-B587-DA1AD642862E}"/>
              </a:ext>
            </a:extLst>
          </p:cNvPr>
          <p:cNvGrpSpPr/>
          <p:nvPr/>
        </p:nvGrpSpPr>
        <p:grpSpPr>
          <a:xfrm>
            <a:off x="4982456" y="2772518"/>
            <a:ext cx="3504530" cy="646331"/>
            <a:chOff x="5171440" y="882070"/>
            <a:chExt cx="3504530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ABD012-6A78-45BE-AE2C-E56AA4DC4EDF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3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F9FF36-D37E-48F2-8B0D-C9B5BB0E51DA}"/>
                </a:ext>
              </a:extLst>
            </p:cNvPr>
            <p:cNvSpPr txBox="1"/>
            <p:nvPr/>
          </p:nvSpPr>
          <p:spPr>
            <a:xfrm>
              <a:off x="6060273" y="974402"/>
              <a:ext cx="26156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Method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84A7E63-34FC-4A5F-B8C9-00937A2C29B1}"/>
              </a:ext>
            </a:extLst>
          </p:cNvPr>
          <p:cNvGrpSpPr/>
          <p:nvPr/>
        </p:nvGrpSpPr>
        <p:grpSpPr>
          <a:xfrm>
            <a:off x="4982456" y="3493659"/>
            <a:ext cx="2796367" cy="646331"/>
            <a:chOff x="5171440" y="882070"/>
            <a:chExt cx="2796367" cy="6463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08B5A5-C29D-4F4D-AB3D-94FF0AB45C0E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4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71A6A27-F528-4005-B837-E8C635326A86}"/>
                </a:ext>
              </a:extLst>
            </p:cNvPr>
            <p:cNvSpPr txBox="1"/>
            <p:nvPr/>
          </p:nvSpPr>
          <p:spPr>
            <a:xfrm>
              <a:off x="6053500" y="974402"/>
              <a:ext cx="19143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Experiment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448635A-F8E6-4011-B6A6-5FAE895335F9}"/>
              </a:ext>
            </a:extLst>
          </p:cNvPr>
          <p:cNvGrpSpPr/>
          <p:nvPr/>
        </p:nvGrpSpPr>
        <p:grpSpPr>
          <a:xfrm>
            <a:off x="4982456" y="4218405"/>
            <a:ext cx="2173159" cy="646331"/>
            <a:chOff x="5171440" y="882070"/>
            <a:chExt cx="2173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22BDE9-3C9C-46DD-B8CB-402DDB34AC2E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5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41D2F2-0E7A-41B5-B3DB-8DE0DA75B218}"/>
                </a:ext>
              </a:extLst>
            </p:cNvPr>
            <p:cNvSpPr txBox="1"/>
            <p:nvPr/>
          </p:nvSpPr>
          <p:spPr>
            <a:xfrm>
              <a:off x="6060273" y="974402"/>
              <a:ext cx="12843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Results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74BD8BB-57A4-43F9-9E85-A435F522DC5C}"/>
              </a:ext>
            </a:extLst>
          </p:cNvPr>
          <p:cNvGrpSpPr/>
          <p:nvPr/>
        </p:nvGrpSpPr>
        <p:grpSpPr>
          <a:xfrm>
            <a:off x="4982456" y="4943151"/>
            <a:ext cx="2717067" cy="646331"/>
            <a:chOff x="5171440" y="882070"/>
            <a:chExt cx="2717067" cy="64633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767E841-7B34-4BF3-BF2D-ECDDA3DC9043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6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B6BA1FF-A960-4C76-98EB-8423B37C957E}"/>
                </a:ext>
              </a:extLst>
            </p:cNvPr>
            <p:cNvSpPr txBox="1"/>
            <p:nvPr/>
          </p:nvSpPr>
          <p:spPr>
            <a:xfrm>
              <a:off x="6067046" y="974402"/>
              <a:ext cx="18214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8943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Rating matrix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Group :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critic_name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top_critic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publisher_name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number of users : </a:t>
            </a:r>
            <a:r>
              <a:rPr lang="en-US" altLang="ko-KR" dirty="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9,794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Movie matrix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number of movies: </a:t>
            </a:r>
            <a:r>
              <a:rPr lang="en-US" altLang="ko-KR" dirty="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17,614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6E00048-7867-411C-8E9A-ECF5BEFC2906}"/>
              </a:ext>
            </a:extLst>
          </p:cNvPr>
          <p:cNvGrpSpPr/>
          <p:nvPr/>
        </p:nvGrpSpPr>
        <p:grpSpPr>
          <a:xfrm>
            <a:off x="4683759" y="2617901"/>
            <a:ext cx="7389707" cy="1215805"/>
            <a:chOff x="2401146" y="2685636"/>
            <a:chExt cx="7389707" cy="12158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A8460A3-524A-43F5-BDBD-438F2AC5B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1146" y="2685636"/>
              <a:ext cx="7389707" cy="121580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3DBC4B5-E514-45E8-923E-1D4A8D4847E7}"/>
                </a:ext>
              </a:extLst>
            </p:cNvPr>
            <p:cNvSpPr/>
            <p:nvPr/>
          </p:nvSpPr>
          <p:spPr>
            <a:xfrm>
              <a:off x="4299890" y="2882232"/>
              <a:ext cx="2024186" cy="10192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9908D3E-9645-4035-B989-B19809BF88D3}"/>
                </a:ext>
              </a:extLst>
            </p:cNvPr>
            <p:cNvSpPr/>
            <p:nvPr/>
          </p:nvSpPr>
          <p:spPr>
            <a:xfrm>
              <a:off x="2569353" y="2882232"/>
              <a:ext cx="339265" cy="10192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21211B2-035E-4424-9BF1-F2CE3AC97834}"/>
              </a:ext>
            </a:extLst>
          </p:cNvPr>
          <p:cNvGrpSpPr/>
          <p:nvPr/>
        </p:nvGrpSpPr>
        <p:grpSpPr>
          <a:xfrm>
            <a:off x="5945242" y="4524526"/>
            <a:ext cx="6114674" cy="2181058"/>
            <a:chOff x="3038662" y="4403530"/>
            <a:chExt cx="6114674" cy="218105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5149539-EC99-4E8B-8C6A-2B2C00402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8662" y="4403530"/>
              <a:ext cx="6114674" cy="2181058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E1C582E-086F-4FA7-96D6-6E19B122F1BA}"/>
                </a:ext>
              </a:extLst>
            </p:cNvPr>
            <p:cNvSpPr/>
            <p:nvPr/>
          </p:nvSpPr>
          <p:spPr>
            <a:xfrm>
              <a:off x="3173306" y="4403530"/>
              <a:ext cx="416561" cy="21395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21322F-F677-46DC-80A0-7664DE34B3A4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254DF3-0E6D-4E21-847D-5843513E5A9E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(Movie)</a:t>
            </a:r>
          </a:p>
        </p:txBody>
      </p:sp>
    </p:spTree>
    <p:extLst>
      <p:ext uri="{BB962C8B-B14F-4D97-AF65-F5344CB8AC3E}">
        <p14:creationId xmlns:p14="http://schemas.microsoft.com/office/powerpoint/2010/main" val="3325030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Long-tail graphs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Group: User, Movie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Train/test rate = 9 : 1 (by timestamp)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Number: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user_id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(850),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movie_id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(6,805)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Exclude cold-start problem (user, item)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3DAF1E-4B4E-43CF-9BEE-010B9A6BB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33" y="3695334"/>
            <a:ext cx="5239395" cy="26927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(movie)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B7C3F7-CA2D-48B4-8167-1841B3AB22AC}"/>
              </a:ext>
            </a:extLst>
          </p:cNvPr>
          <p:cNvSpPr txBox="1"/>
          <p:nvPr/>
        </p:nvSpPr>
        <p:spPr>
          <a:xfrm>
            <a:off x="2391485" y="6416392"/>
            <a:ext cx="124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&lt;User&gt;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7AE903-94BA-4C46-8754-AAFA4D0BDE22}"/>
              </a:ext>
            </a:extLst>
          </p:cNvPr>
          <p:cNvSpPr txBox="1"/>
          <p:nvPr/>
        </p:nvSpPr>
        <p:spPr>
          <a:xfrm>
            <a:off x="8465349" y="6416392"/>
            <a:ext cx="124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&lt;Movie&gt;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AAC3600-6509-4250-B292-06681CD16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352441"/>
              </p:ext>
            </p:extLst>
          </p:nvPr>
        </p:nvGraphicFramePr>
        <p:xfrm>
          <a:off x="5918718" y="1147263"/>
          <a:ext cx="5856802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8103">
                  <a:extLst>
                    <a:ext uri="{9D8B030D-6E8A-4147-A177-3AD203B41FA5}">
                      <a16:colId xmlns:a16="http://schemas.microsoft.com/office/drawing/2014/main" val="1776087551"/>
                    </a:ext>
                  </a:extLst>
                </a:gridCol>
                <a:gridCol w="2158998">
                  <a:extLst>
                    <a:ext uri="{9D8B030D-6E8A-4147-A177-3AD203B41FA5}">
                      <a16:colId xmlns:a16="http://schemas.microsoft.com/office/drawing/2014/main" val="1870970699"/>
                    </a:ext>
                  </a:extLst>
                </a:gridCol>
                <a:gridCol w="2249701">
                  <a:extLst>
                    <a:ext uri="{9D8B030D-6E8A-4147-A177-3AD203B41FA5}">
                      <a16:colId xmlns:a16="http://schemas.microsoft.com/office/drawing/2014/main" val="10773203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Range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User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Movie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526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Total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9,794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17,614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889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&lt; 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3,552 (36%)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993   (6%)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531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&lt; 5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4,653 (48%)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2,892 (16%)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369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&gt;= 20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2,994 (31%)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8,110 (46%)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77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&gt;= 500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345   (4%)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   (0%)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875019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6AE880B1-1E6E-407C-AE5F-50D49F62D2E8}"/>
              </a:ext>
            </a:extLst>
          </p:cNvPr>
          <p:cNvGrpSpPr/>
          <p:nvPr/>
        </p:nvGrpSpPr>
        <p:grpSpPr>
          <a:xfrm>
            <a:off x="973494" y="3759200"/>
            <a:ext cx="1336213" cy="2296160"/>
            <a:chOff x="873760" y="3765973"/>
            <a:chExt cx="1524498" cy="229616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381BB9F-774D-4FE8-B8F6-23E31EDC2EE8}"/>
                </a:ext>
              </a:extLst>
            </p:cNvPr>
            <p:cNvSpPr/>
            <p:nvPr/>
          </p:nvSpPr>
          <p:spPr>
            <a:xfrm>
              <a:off x="873760" y="3765973"/>
              <a:ext cx="1524498" cy="22961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21BBCF-709F-41C7-838E-252F0A5EC7E3}"/>
                </a:ext>
              </a:extLst>
            </p:cNvPr>
            <p:cNvSpPr txBox="1"/>
            <p:nvPr/>
          </p:nvSpPr>
          <p:spPr>
            <a:xfrm>
              <a:off x="943311" y="4775553"/>
              <a:ext cx="13853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Reviews &gt;= 20</a:t>
              </a:r>
              <a:endParaRPr lang="ko-KR" altLang="en-US" sz="1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07685D-91EB-44BE-9106-D8BE9FC84493}"/>
              </a:ext>
            </a:extLst>
          </p:cNvPr>
          <p:cNvSpPr/>
          <p:nvPr/>
        </p:nvSpPr>
        <p:spPr>
          <a:xfrm>
            <a:off x="5918718" y="2621280"/>
            <a:ext cx="3604589" cy="39285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BB30AB-D738-4EAC-9EA0-AE0B3780A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453" y="3695334"/>
            <a:ext cx="5186083" cy="26937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9728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52552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Sentiment, Emotion 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Training data for BERT model in Kaggle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</a:t>
            </a:r>
            <a:r>
              <a:rPr lang="en-US" altLang="ko-KR" sz="105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[1]</a:t>
            </a:r>
            <a:endParaRPr lang="en-US" altLang="ko-KR" sz="105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</a:t>
            </a:r>
            <a:r>
              <a:rPr lang="en-US" altLang="ko-KR" sz="105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[2]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2">
              <a:buClr>
                <a:schemeClr val="dk1"/>
              </a:buClr>
              <a:buSzPts val="2000"/>
            </a:pP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Feature generating/augmentation using BERT fine-tuning</a:t>
            </a:r>
          </a:p>
          <a:p>
            <a:pPr lvl="2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2E6BFD-D33F-4625-A1FD-C9A419B6D4E9}"/>
              </a:ext>
            </a:extLst>
          </p:cNvPr>
          <p:cNvSpPr/>
          <p:nvPr/>
        </p:nvSpPr>
        <p:spPr>
          <a:xfrm>
            <a:off x="1374982" y="4912356"/>
            <a:ext cx="9624907" cy="12581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568809-9066-4076-99D9-4D4BF990DD35}"/>
              </a:ext>
            </a:extLst>
          </p:cNvPr>
          <p:cNvSpPr txBox="1"/>
          <p:nvPr/>
        </p:nvSpPr>
        <p:spPr>
          <a:xfrm>
            <a:off x="2025135" y="5352031"/>
            <a:ext cx="1947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Uma Thurman as Medusa, the gorgon with a coiffure of writhing snakes and stone-inducing hypnotic gaze is one of the highlights of this bewitching fantasy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7FF8E09-C5C9-42E5-8BF5-A7AFB2F8BD32}"/>
              </a:ext>
            </a:extLst>
          </p:cNvPr>
          <p:cNvSpPr/>
          <p:nvPr/>
        </p:nvSpPr>
        <p:spPr>
          <a:xfrm>
            <a:off x="4316213" y="5394245"/>
            <a:ext cx="469649" cy="399513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344799-89D7-4038-8AA6-2BEAB961AB3D}"/>
              </a:ext>
            </a:extLst>
          </p:cNvPr>
          <p:cNvSpPr txBox="1"/>
          <p:nvPr/>
        </p:nvSpPr>
        <p:spPr>
          <a:xfrm>
            <a:off x="7408454" y="5478267"/>
            <a:ext cx="164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Sentiment, emotion value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778C861-DE94-4D0C-8EDA-8A3A6A63A8F6}"/>
              </a:ext>
            </a:extLst>
          </p:cNvPr>
          <p:cNvSpPr/>
          <p:nvPr/>
        </p:nvSpPr>
        <p:spPr>
          <a:xfrm>
            <a:off x="6966779" y="5394244"/>
            <a:ext cx="469649" cy="399513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7391E3-F12F-4F26-845C-797E467FE75C}"/>
              </a:ext>
            </a:extLst>
          </p:cNvPr>
          <p:cNvSpPr txBox="1"/>
          <p:nvPr/>
        </p:nvSpPr>
        <p:spPr>
          <a:xfrm>
            <a:off x="1993792" y="5082306"/>
            <a:ext cx="1859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 data</a:t>
            </a:r>
            <a:endParaRPr lang="ko-KR" altLang="en-US" sz="16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748A59-D288-406A-88EC-040919559A87}"/>
              </a:ext>
            </a:extLst>
          </p:cNvPr>
          <p:cNvSpPr txBox="1"/>
          <p:nvPr/>
        </p:nvSpPr>
        <p:spPr>
          <a:xfrm>
            <a:off x="7605203" y="5135260"/>
            <a:ext cx="1249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Result</a:t>
            </a:r>
            <a:endParaRPr lang="ko-KR" altLang="en-US" sz="16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E6B2462-C350-4117-BB74-8C2EB261E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984366"/>
              </p:ext>
            </p:extLst>
          </p:nvPr>
        </p:nvGraphicFramePr>
        <p:xfrm>
          <a:off x="9756876" y="5029095"/>
          <a:ext cx="924669" cy="8983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8223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308223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308223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DC369788-AEBB-40F9-AC72-5C6B12783D67}"/>
              </a:ext>
            </a:extLst>
          </p:cNvPr>
          <p:cNvSpPr txBox="1"/>
          <p:nvPr/>
        </p:nvSpPr>
        <p:spPr>
          <a:xfrm>
            <a:off x="9890439" y="5943670"/>
            <a:ext cx="657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(graph)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E142630E-2783-472E-895F-1457214995BF}"/>
              </a:ext>
            </a:extLst>
          </p:cNvPr>
          <p:cNvSpPr/>
          <p:nvPr/>
        </p:nvSpPr>
        <p:spPr>
          <a:xfrm>
            <a:off x="9150194" y="5394243"/>
            <a:ext cx="469649" cy="399513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2AEBC07-D16D-4B07-97A2-D2B09D1C5024}"/>
              </a:ext>
            </a:extLst>
          </p:cNvPr>
          <p:cNvSpPr/>
          <p:nvPr/>
        </p:nvSpPr>
        <p:spPr>
          <a:xfrm>
            <a:off x="10101600" y="5030764"/>
            <a:ext cx="219486" cy="88966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Picture 2" descr="TensorFlow Hub">
            <a:extLst>
              <a:ext uri="{FF2B5EF4-FFF2-40B4-BE49-F238E27FC236}">
                <a16:creationId xmlns:a16="http://schemas.microsoft.com/office/drawing/2014/main" id="{1870E876-7E76-4603-996B-38936ED85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237" y="4871554"/>
            <a:ext cx="1334167" cy="133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F2853-304A-405C-9FA0-1DDBB11A4367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1A9486-77F7-43A7-9396-414611FE1EB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(sentiment, emotion)</a:t>
            </a: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FCDB266-0F60-409C-B6D9-83F87A1A3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565972"/>
              </p:ext>
            </p:extLst>
          </p:nvPr>
        </p:nvGraphicFramePr>
        <p:xfrm>
          <a:off x="1286879" y="2483772"/>
          <a:ext cx="5974080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94816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</a:tblGrid>
              <a:tr h="1504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250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Negative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Negative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Neutral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Positive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Positive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46416294-382E-4D2D-9B0D-64EEB62BEF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845495"/>
              </p:ext>
            </p:extLst>
          </p:nvPr>
        </p:nvGraphicFramePr>
        <p:xfrm>
          <a:off x="1286879" y="3714287"/>
          <a:ext cx="5974080" cy="548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5680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772453950"/>
                    </a:ext>
                  </a:extLst>
                </a:gridCol>
              </a:tblGrid>
              <a:tr h="2245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2245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anger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fear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joy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love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sadness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surprise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BDFA9D7-1290-485A-9410-91D8D5E11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6510" y="2567093"/>
            <a:ext cx="4500732" cy="60954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9ABDAC2-6300-4B20-9745-6A97A958509E}"/>
              </a:ext>
            </a:extLst>
          </p:cNvPr>
          <p:cNvSpPr txBox="1"/>
          <p:nvPr/>
        </p:nvSpPr>
        <p:spPr>
          <a:xfrm>
            <a:off x="130628" y="6255171"/>
            <a:ext cx="8322906" cy="57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Sentiment Analysis on Movie Reviews</a:t>
            </a:r>
            <a:endParaRPr lang="ko-KR" altLang="en-US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[2] Emotion dataset for NLP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41E77D2-1D02-48C8-AB58-4AC2908A9287}"/>
              </a:ext>
            </a:extLst>
          </p:cNvPr>
          <p:cNvCxnSpPr>
            <a:cxnSpLocks/>
          </p:cNvCxnSpPr>
          <p:nvPr/>
        </p:nvCxnSpPr>
        <p:spPr>
          <a:xfrm>
            <a:off x="1034" y="6325782"/>
            <a:ext cx="121909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ADD7CC35-BD99-4CD6-821D-653717897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8933" y="3540785"/>
            <a:ext cx="3608309" cy="69235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4117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-55395" y="1036321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Relation between rating and sentiment/emotion</a:t>
            </a:r>
          </a:p>
          <a:p>
            <a:pPr lvl="2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F2853-304A-405C-9FA0-1DDBB11A4367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1A9486-77F7-43A7-9396-414611FE1EB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(sentiment, emotion)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088BAC-BAB3-4719-9677-3EE7A96BC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6" y="1733186"/>
            <a:ext cx="6040605" cy="45304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9F9D5EF-BDC1-4E33-B7CA-4579FBF65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475" y="1733186"/>
            <a:ext cx="6040605" cy="4530454"/>
          </a:xfrm>
          <a:prstGeom prst="rect">
            <a:avLst/>
          </a:prstGeom>
        </p:spPr>
      </p:pic>
      <p:sp>
        <p:nvSpPr>
          <p:cNvPr id="30" name="Google Shape;299;p8">
            <a:extLst>
              <a:ext uri="{FF2B5EF4-FFF2-40B4-BE49-F238E27FC236}">
                <a16:creationId xmlns:a16="http://schemas.microsoft.com/office/drawing/2014/main" id="{5E245FC3-133D-4AFF-A709-FAA712281F30}"/>
              </a:ext>
            </a:extLst>
          </p:cNvPr>
          <p:cNvSpPr txBox="1"/>
          <p:nvPr/>
        </p:nvSpPr>
        <p:spPr>
          <a:xfrm>
            <a:off x="727515" y="6263640"/>
            <a:ext cx="46963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7: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 between sentiment and rating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" name="Google Shape;299;p8">
            <a:extLst>
              <a:ext uri="{FF2B5EF4-FFF2-40B4-BE49-F238E27FC236}">
                <a16:creationId xmlns:a16="http://schemas.microsoft.com/office/drawing/2014/main" id="{F26672B0-7255-4472-A55E-E3C54780DF02}"/>
              </a:ext>
            </a:extLst>
          </p:cNvPr>
          <p:cNvSpPr txBox="1"/>
          <p:nvPr/>
        </p:nvSpPr>
        <p:spPr>
          <a:xfrm>
            <a:off x="6795594" y="6263640"/>
            <a:ext cx="46963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 between emotion and rating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25317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52552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Grid search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Conventional models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Models :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KNNWithMeans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SVD, and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SVDpp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(Surprise library)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Hyperparameter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KNNWithMeans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: k(10,15, 25), name(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Pearson_baseline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Cosine)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SVD,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SVDpp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: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learning_rate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(0.005, 0.006, 0.007)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GCMC based modes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Hyperparameter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Dimensions : 75, 150, 225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Drop out : 0.3, 0.5, 0.7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Learning rate : 0.005, 0.01, 0.02, 0.03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F2853-304A-405C-9FA0-1DDBB11A4367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1A9486-77F7-43A7-9396-414611FE1EB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Grid search</a:t>
            </a:r>
          </a:p>
        </p:txBody>
      </p:sp>
    </p:spTree>
    <p:extLst>
      <p:ext uri="{BB962C8B-B14F-4D97-AF65-F5344CB8AC3E}">
        <p14:creationId xmlns:p14="http://schemas.microsoft.com/office/powerpoint/2010/main" val="2030850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945949" y="2884656"/>
            <a:ext cx="38683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5. Results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202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5. Results – Table</a:t>
            </a:r>
          </a:p>
        </p:txBody>
      </p:sp>
      <p:sp>
        <p:nvSpPr>
          <p:cNvPr id="11" name="Google Shape;299;p8">
            <a:extLst>
              <a:ext uri="{FF2B5EF4-FFF2-40B4-BE49-F238E27FC236}">
                <a16:creationId xmlns:a16="http://schemas.microsoft.com/office/drawing/2014/main" id="{D0B24023-C347-414D-826D-227209F60AD2}"/>
              </a:ext>
            </a:extLst>
          </p:cNvPr>
          <p:cNvSpPr txBox="1"/>
          <p:nvPr/>
        </p:nvSpPr>
        <p:spPr>
          <a:xfrm>
            <a:off x="3747816" y="6349454"/>
            <a:ext cx="46963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1: RMSE results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08743CA-9443-4A45-8FAB-0DBBBB2B0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672" y="1311179"/>
            <a:ext cx="7756655" cy="503969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5C43428-DB4B-41F0-AE86-CB779B32702F}"/>
              </a:ext>
            </a:extLst>
          </p:cNvPr>
          <p:cNvSpPr/>
          <p:nvPr/>
        </p:nvSpPr>
        <p:spPr>
          <a:xfrm>
            <a:off x="2167467" y="4761653"/>
            <a:ext cx="7857066" cy="158780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3018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A4EBCE8D-B874-4777-B238-EFEF391244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6498146"/>
              </p:ext>
            </p:extLst>
          </p:nvPr>
        </p:nvGraphicFramePr>
        <p:xfrm>
          <a:off x="2032000" y="756179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Google Shape;299;p8">
            <a:extLst>
              <a:ext uri="{FF2B5EF4-FFF2-40B4-BE49-F238E27FC236}">
                <a16:creationId xmlns:a16="http://schemas.microsoft.com/office/drawing/2014/main" id="{5B382978-110C-48F0-86C8-AB468230DD88}"/>
              </a:ext>
            </a:extLst>
          </p:cNvPr>
          <p:cNvSpPr txBox="1"/>
          <p:nvPr/>
        </p:nvSpPr>
        <p:spPr>
          <a:xfrm>
            <a:off x="2761637" y="6330086"/>
            <a:ext cx="666872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10. RMSE graph comparing model type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5580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5. Results – RMSE Graph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3C8606-1D15-47CA-98CC-11DABA291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3497"/>
            <a:ext cx="6096000" cy="4064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4680301-B380-4619-9F39-F927D39F7A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503496"/>
            <a:ext cx="6096001" cy="4064001"/>
          </a:xfrm>
          <a:prstGeom prst="rect">
            <a:avLst/>
          </a:prstGeom>
        </p:spPr>
      </p:pic>
      <p:sp>
        <p:nvSpPr>
          <p:cNvPr id="11" name="Google Shape;299;p8">
            <a:extLst>
              <a:ext uri="{FF2B5EF4-FFF2-40B4-BE49-F238E27FC236}">
                <a16:creationId xmlns:a16="http://schemas.microsoft.com/office/drawing/2014/main" id="{F550CF49-2DA6-4C47-B017-3D5D58126A27}"/>
              </a:ext>
            </a:extLst>
          </p:cNvPr>
          <p:cNvSpPr txBox="1"/>
          <p:nvPr/>
        </p:nvSpPr>
        <p:spPr>
          <a:xfrm>
            <a:off x="2761637" y="5926226"/>
            <a:ext cx="666872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9. RMSE graph comparing dimensions with node features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39563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452687" y="2921168"/>
            <a:ext cx="5213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6. Conclusion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420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2993273" y="2884656"/>
            <a:ext cx="5773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211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35;p32">
            <a:extLst>
              <a:ext uri="{FF2B5EF4-FFF2-40B4-BE49-F238E27FC236}">
                <a16:creationId xmlns:a16="http://schemas.microsoft.com/office/drawing/2014/main" id="{263725F8-247F-4E72-9287-28C62C65E364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Natural language information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can be used in a graph-based recommender system through a method of </a:t>
            </a: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stacking GCMC and BERT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2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Using both </a:t>
            </a: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ordinal data like sentiment and categorical data like emotion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can also improve the performance of the model.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3"/>
            </a:pP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GNN-based recommendation is better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than traditional methods because the graph reflects the multi-relational information between users and items.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4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Multi-relational graphs can be reflected in the GCMC in the manner we propose, and multi-relations can </a:t>
            </a: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be replaced by other meta-information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between users and items.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5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This concept can be expanded in many domains like shopping, social network with other algorithms.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6. Conclusion</a:t>
            </a:r>
          </a:p>
        </p:txBody>
      </p:sp>
    </p:spTree>
    <p:extLst>
      <p:ext uri="{BB962C8B-B14F-4D97-AF65-F5344CB8AC3E}">
        <p14:creationId xmlns:p14="http://schemas.microsoft.com/office/powerpoint/2010/main" val="41016603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5008118" y="2921168"/>
            <a:ext cx="21775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To do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4311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35;p32">
            <a:extLst>
              <a:ext uri="{FF2B5EF4-FFF2-40B4-BE49-F238E27FC236}">
                <a16:creationId xmlns:a16="http://schemas.microsoft.com/office/drawing/2014/main" id="{0E1050CC-8FD8-4952-9F45-F5C56F97EF4B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IGMC (ICLR 2020) 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model that </a:t>
            </a:r>
            <a:r>
              <a:rPr lang="en-US" altLang="ko-KR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improved the shortcomings of GCMC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It is </a:t>
            </a:r>
            <a:r>
              <a:rPr lang="en-US" altLang="ko-KR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state-of-the-art model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among rating inference models using bipartite graphs.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Characteristics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Inductive for generalization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No side-information needed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Efficient because it learns in units of sub-graphs, not in units of total-graphs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Future work: side-information based recommendation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IGMC (Inductive</a:t>
            </a:r>
            <a:r>
              <a:rPr lang="ko-KR" altLang="en-US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Graph-based Matrix Completion)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C1E6A93-7840-4F0D-8BD4-79C4F79BFF4E}"/>
              </a:ext>
            </a:extLst>
          </p:cNvPr>
          <p:cNvGrpSpPr/>
          <p:nvPr/>
        </p:nvGrpSpPr>
        <p:grpSpPr>
          <a:xfrm>
            <a:off x="1480138" y="4168811"/>
            <a:ext cx="9231724" cy="2536770"/>
            <a:chOff x="-108788" y="3877577"/>
            <a:chExt cx="10661312" cy="292960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FD728DA-BED9-4EDB-8581-E4BB19896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3023" y="3877577"/>
              <a:ext cx="8899501" cy="292960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2142B20-5A93-4675-9BBC-7DE398C96B1D}"/>
                </a:ext>
              </a:extLst>
            </p:cNvPr>
            <p:cNvSpPr/>
            <p:nvPr/>
          </p:nvSpPr>
          <p:spPr>
            <a:xfrm>
              <a:off x="2174240" y="4897120"/>
              <a:ext cx="1578187" cy="115146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B15E2CE-B8C2-4626-85E6-FD521E731DA6}"/>
                </a:ext>
              </a:extLst>
            </p:cNvPr>
            <p:cNvSpPr txBox="1"/>
            <p:nvPr/>
          </p:nvSpPr>
          <p:spPr>
            <a:xfrm>
              <a:off x="-108788" y="5953760"/>
              <a:ext cx="1761810" cy="426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Sub-graph</a:t>
              </a:r>
              <a:endParaRPr lang="ko-KR" altLang="en-US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227D8FD9-0D85-48F4-982E-3D4CF6F6E370}"/>
                </a:ext>
              </a:extLst>
            </p:cNvPr>
            <p:cNvCxnSpPr>
              <a:cxnSpLocks/>
              <a:stCxn id="9" idx="1"/>
              <a:endCxn id="10" idx="0"/>
            </p:cNvCxnSpPr>
            <p:nvPr/>
          </p:nvCxnSpPr>
          <p:spPr>
            <a:xfrm flipH="1">
              <a:off x="772118" y="5472853"/>
              <a:ext cx="1402122" cy="48090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08035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Framework1: Aggregated embedding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06AD97A0-435C-4C4C-B395-573770976644}"/>
              </a:ext>
            </a:extLst>
          </p:cNvPr>
          <p:cNvGrpSpPr/>
          <p:nvPr/>
        </p:nvGrpSpPr>
        <p:grpSpPr>
          <a:xfrm>
            <a:off x="2127885" y="1244343"/>
            <a:ext cx="2095339" cy="1668097"/>
            <a:chOff x="695325" y="1155666"/>
            <a:chExt cx="2095339" cy="166809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40B0B4-C938-4A9B-B324-2DBAE0F07760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F94CA95-A5B5-401A-8FEA-4C308D34FBF0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0DF16572-2291-4629-8EAE-607FDDC7D6EF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39536EF-A5B7-4C16-944F-8E34C271ABA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E09D4C6-7EA0-4CF3-A49E-E0AFA1D3ACF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205486FB-C5ED-4403-8F56-A73786E6F8D6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2ADB16D2-3DEE-4DC2-84A2-E11AEADCC905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84ACA4A-6C14-4357-9D34-1FF03F0886A7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7C34A014-3880-401C-A796-389BF219BD4E}"/>
                  </a:ext>
                </a:extLst>
              </p:cNvPr>
              <p:cNvCxnSpPr>
                <a:stCxn id="167" idx="6"/>
                <a:endCxn id="170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8A95D621-E2A2-4A22-9A1E-8A7EA7251A18}"/>
                  </a:ext>
                </a:extLst>
              </p:cNvPr>
              <p:cNvCxnSpPr>
                <a:cxnSpLocks/>
                <a:stCxn id="168" idx="6"/>
                <a:endCxn id="170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CE0B4E4-67AD-4547-87DC-EAEF3775DA8D}"/>
                  </a:ext>
                </a:extLst>
              </p:cNvPr>
              <p:cNvCxnSpPr>
                <a:cxnSpLocks/>
                <a:stCxn id="169" idx="6"/>
                <a:endCxn id="171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7CEE9FA-0D26-4EDE-A8B2-B0361F526617}"/>
                  </a:ext>
                </a:extLst>
              </p:cNvPr>
              <p:cNvCxnSpPr>
                <a:cxnSpLocks/>
                <a:stCxn id="172" idx="2"/>
                <a:endCxn id="168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B6F25E54-6114-414E-B7C2-F6D9CB29E8F4}"/>
                  </a:ext>
                </a:extLst>
              </p:cNvPr>
              <p:cNvCxnSpPr>
                <a:cxnSpLocks/>
                <a:stCxn id="172" idx="2"/>
                <a:endCxn id="169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B4449C4-EDFB-4E9A-8913-222DB38DC8B2}"/>
                  </a:ext>
                </a:extLst>
              </p:cNvPr>
              <p:cNvCxnSpPr>
                <a:cxnSpLocks/>
                <a:stCxn id="167" idx="6"/>
                <a:endCxn id="171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195B1D19-AB8C-47E3-9B16-3D37617ADD2A}"/>
                  </a:ext>
                </a:extLst>
              </p:cNvPr>
              <p:cNvCxnSpPr>
                <a:cxnSpLocks/>
                <a:stCxn id="168" idx="6"/>
                <a:endCxn id="171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290971E-EA1C-49EE-A067-A7893699ED0F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7D37620A-BC6C-442B-8EAB-DDA42D45919E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B62917F-26E5-4D89-82AB-0C7666F7D34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23B3B5B-EC35-4046-AE8B-1ED1C30995DE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5ADF776-F2A4-48FF-B62C-2CDA32F0AFF0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9027EE0-AF43-4A1E-9615-D624B0ABEC6A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293805-0D27-40C9-95C9-0628AA7E722E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A072A9F-2955-458C-9284-D7F816BD3A43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33E54E-A41A-4BEA-A325-177E3EB15FB4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B912D066-5AAC-47AC-B126-35CB9F3704D5}"/>
              </a:ext>
            </a:extLst>
          </p:cNvPr>
          <p:cNvSpPr txBox="1"/>
          <p:nvPr/>
        </p:nvSpPr>
        <p:spPr>
          <a:xfrm>
            <a:off x="1303399" y="1989827"/>
            <a:ext cx="92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2127885" y="310166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Sentiment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F78A9ACD-4F2D-4C48-BA04-7F3C7C75A776}"/>
              </a:ext>
            </a:extLst>
          </p:cNvPr>
          <p:cNvGrpSpPr/>
          <p:nvPr/>
        </p:nvGrpSpPr>
        <p:grpSpPr>
          <a:xfrm>
            <a:off x="2127885" y="5087099"/>
            <a:ext cx="2095339" cy="1668097"/>
            <a:chOff x="1175521" y="1413676"/>
            <a:chExt cx="2634149" cy="2097043"/>
          </a:xfrm>
        </p:grpSpPr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DFD3C285-F257-4A8F-88E1-546BC4BDD410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3E382F3C-D776-4862-9792-DC70FA61D07E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E0AB42F-542F-405A-A10A-AAA7E3751784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0D08227C-DC0E-40E3-A14A-93BE905684A4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D73B38A4-51EE-4410-AD81-E6E0B1B2F866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8B0DC4BA-7C5D-4264-8680-655C5640CD75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2CF8A9C9-CA6D-454B-870F-9C779138B929}"/>
                </a:ext>
              </a:extLst>
            </p:cNvPr>
            <p:cNvCxnSpPr>
              <a:stCxn id="215" idx="6"/>
              <a:endCxn id="218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3BDE593A-EAC6-49B8-AA1A-8D40B7777979}"/>
                </a:ext>
              </a:extLst>
            </p:cNvPr>
            <p:cNvCxnSpPr>
              <a:cxnSpLocks/>
              <a:stCxn id="216" idx="6"/>
              <a:endCxn id="218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82698E95-C8FC-4F8F-834F-062925DF99C5}"/>
                </a:ext>
              </a:extLst>
            </p:cNvPr>
            <p:cNvCxnSpPr>
              <a:cxnSpLocks/>
              <a:stCxn id="217" idx="6"/>
              <a:endCxn id="219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C5C3F335-E0E4-4A66-80EA-355028785112}"/>
                </a:ext>
              </a:extLst>
            </p:cNvPr>
            <p:cNvCxnSpPr>
              <a:cxnSpLocks/>
              <a:stCxn id="220" idx="2"/>
              <a:endCxn id="216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6BB3218B-C003-4C30-8F7C-34551AF5B7EA}"/>
                </a:ext>
              </a:extLst>
            </p:cNvPr>
            <p:cNvCxnSpPr>
              <a:cxnSpLocks/>
              <a:stCxn id="220" idx="2"/>
              <a:endCxn id="217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ACE36256-65C8-4482-B2D8-F4A2D03459D9}"/>
                </a:ext>
              </a:extLst>
            </p:cNvPr>
            <p:cNvCxnSpPr>
              <a:cxnSpLocks/>
              <a:stCxn id="215" idx="6"/>
              <a:endCxn id="219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0C26D02-E2A9-403D-8FD8-FF859E59F5AB}"/>
                </a:ext>
              </a:extLst>
            </p:cNvPr>
            <p:cNvCxnSpPr>
              <a:cxnSpLocks/>
              <a:stCxn id="216" idx="6"/>
              <a:endCxn id="219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A819C3A3-BDDF-4A2A-B82E-AD671F713EA5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255BEECC-206E-47E1-A58F-1C7F6139BF44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D250525F-3DBD-4FC2-8410-97EB6CFA195F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02572FBC-0061-49E0-8C0D-40D4DB4213C0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E02739EB-6C2F-4EC9-AE00-E0D62DF65B75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08CBCEFF-3423-4B34-8D2B-060FD054F252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981C9E0A-2282-40D5-B5B1-14F625C8F508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06ACC8BB-36E9-4261-99C2-1CF6DB49D586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839D76A9-8BEA-4E31-AA6A-D234CC1F9D88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EF2F6D4-62CD-49CE-9F44-EF36AA470CCC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Emotion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F59798BE-952D-4B3D-AFBC-CAC426CE8927}"/>
              </a:ext>
            </a:extLst>
          </p:cNvPr>
          <p:cNvSpPr txBox="1"/>
          <p:nvPr/>
        </p:nvSpPr>
        <p:spPr>
          <a:xfrm>
            <a:off x="1156490" y="3847149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Sentiment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6EA9A192-B114-4746-A0BF-417033CC9DE5}"/>
              </a:ext>
            </a:extLst>
          </p:cNvPr>
          <p:cNvSpPr txBox="1"/>
          <p:nvPr/>
        </p:nvSpPr>
        <p:spPr>
          <a:xfrm>
            <a:off x="1210883" y="5832583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Emotion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810A963-4AFD-4B6A-8E47-BF94C1EC75C6}"/>
              </a:ext>
            </a:extLst>
          </p:cNvPr>
          <p:cNvCxnSpPr>
            <a:cxnSpLocks/>
            <a:endCxn id="249" idx="2"/>
          </p:cNvCxnSpPr>
          <p:nvPr/>
        </p:nvCxnSpPr>
        <p:spPr>
          <a:xfrm flipV="1">
            <a:off x="4065838" y="2169839"/>
            <a:ext cx="649812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4094103" y="4033694"/>
            <a:ext cx="621547" cy="2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4F57A0EB-238B-4FC5-99DA-8A79D3C1E1A3}"/>
              </a:ext>
            </a:extLst>
          </p:cNvPr>
          <p:cNvCxnSpPr>
            <a:cxnSpLocks/>
            <a:endCxn id="263" idx="2"/>
          </p:cNvCxnSpPr>
          <p:nvPr/>
        </p:nvCxnSpPr>
        <p:spPr>
          <a:xfrm>
            <a:off x="4065838" y="6017450"/>
            <a:ext cx="6498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0939CFC-0394-4C19-9604-35BED360BD84}"/>
              </a:ext>
            </a:extLst>
          </p:cNvPr>
          <p:cNvGrpSpPr/>
          <p:nvPr/>
        </p:nvGrpSpPr>
        <p:grpSpPr>
          <a:xfrm rot="5400000">
            <a:off x="4273508" y="2000692"/>
            <a:ext cx="1222578" cy="338294"/>
            <a:chOff x="4206426" y="1892765"/>
            <a:chExt cx="1222578" cy="338294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F66368E2-F8AC-4EB1-863A-60E0D89D8738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36F11BC3-BF8F-4068-BBA9-08FE3889AA4E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6B00E2B2-7A84-4E05-843A-89E1E1A0563F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2C3EE65-9FF7-4A20-A894-B1EF149EA9C3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B503E10-89FA-46B7-B4D4-4EF3CAD59A23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5047295-44A2-4805-8663-D5C2A6812B4E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4094103" y="107062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4273508" y="3866819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F6D926E0-5967-4DDA-85B3-878BD5238BDA}"/>
              </a:ext>
            </a:extLst>
          </p:cNvPr>
          <p:cNvGrpSpPr/>
          <p:nvPr/>
        </p:nvGrpSpPr>
        <p:grpSpPr>
          <a:xfrm rot="5400000">
            <a:off x="4273508" y="5848303"/>
            <a:ext cx="1222578" cy="338294"/>
            <a:chOff x="4206426" y="1892765"/>
            <a:chExt cx="1222578" cy="338294"/>
          </a:xfrm>
        </p:grpSpPr>
        <p:sp>
          <p:nvSpPr>
            <p:cNvPr id="263" name="사각형: 둥근 모서리 262">
              <a:extLst>
                <a:ext uri="{FF2B5EF4-FFF2-40B4-BE49-F238E27FC236}">
                  <a16:creationId xmlns:a16="http://schemas.microsoft.com/office/drawing/2014/main" id="{AC5B1743-230E-409E-8FEC-B33B198DEC1C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9DE00BFE-2FF7-46A1-AA6A-B7CA9E1F1552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4A1E11E9-E5CB-415E-A789-FDB690DF54F9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9C936A32-6A65-47A8-AF13-7F9DA8DE1687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238FA246-15F5-4813-AD02-14B7F8077807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4955D931-D938-4317-B319-BF24BBFDCD40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8" name="순서도: 논리합 277">
            <a:extLst>
              <a:ext uri="{FF2B5EF4-FFF2-40B4-BE49-F238E27FC236}">
                <a16:creationId xmlns:a16="http://schemas.microsoft.com/office/drawing/2014/main" id="{3C397D29-F987-43FA-B695-AE3D09F42C04}"/>
              </a:ext>
            </a:extLst>
          </p:cNvPr>
          <p:cNvSpPr/>
          <p:nvPr/>
        </p:nvSpPr>
        <p:spPr>
          <a:xfrm>
            <a:off x="6141467" y="3847149"/>
            <a:ext cx="373089" cy="373089"/>
          </a:xfrm>
          <a:prstGeom prst="flowChartOr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9" name="직선 화살표 연결선 278">
            <a:extLst>
              <a:ext uri="{FF2B5EF4-FFF2-40B4-BE49-F238E27FC236}">
                <a16:creationId xmlns:a16="http://schemas.microsoft.com/office/drawing/2014/main" id="{55ED775A-7B57-488B-AA52-689DC844A43E}"/>
              </a:ext>
            </a:extLst>
          </p:cNvPr>
          <p:cNvCxnSpPr>
            <a:cxnSpLocks/>
            <a:stCxn id="256" idx="0"/>
            <a:endCxn id="278" idx="2"/>
          </p:cNvCxnSpPr>
          <p:nvPr/>
        </p:nvCxnSpPr>
        <p:spPr>
          <a:xfrm flipV="1">
            <a:off x="5053944" y="4033694"/>
            <a:ext cx="1087523" cy="2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463E118B-C67B-49CD-8ADA-EC08168877E2}"/>
              </a:ext>
            </a:extLst>
          </p:cNvPr>
          <p:cNvCxnSpPr>
            <a:cxnSpLocks/>
            <a:stCxn id="249" idx="0"/>
            <a:endCxn id="278" idx="2"/>
          </p:cNvCxnSpPr>
          <p:nvPr/>
        </p:nvCxnSpPr>
        <p:spPr>
          <a:xfrm>
            <a:off x="5053944" y="2169839"/>
            <a:ext cx="1087523" cy="18638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78102168-27EE-455B-BD96-EC8CB4446F9E}"/>
              </a:ext>
            </a:extLst>
          </p:cNvPr>
          <p:cNvCxnSpPr>
            <a:cxnSpLocks/>
            <a:stCxn id="263" idx="0"/>
            <a:endCxn id="278" idx="2"/>
          </p:cNvCxnSpPr>
          <p:nvPr/>
        </p:nvCxnSpPr>
        <p:spPr>
          <a:xfrm flipV="1">
            <a:off x="5053944" y="4033694"/>
            <a:ext cx="1087523" cy="19837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10217185" y="3838382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480606" y="2584008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687193" y="2997181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10197061" y="2215792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C2A31333-0504-4616-971E-192EA91B2D66}"/>
              </a:ext>
            </a:extLst>
          </p:cNvPr>
          <p:cNvCxnSpPr>
            <a:cxnSpLocks/>
            <a:stCxn id="278" idx="6"/>
            <a:endCxn id="313" idx="0"/>
          </p:cNvCxnSpPr>
          <p:nvPr/>
        </p:nvCxnSpPr>
        <p:spPr>
          <a:xfrm>
            <a:off x="6514556" y="4033694"/>
            <a:ext cx="916363" cy="41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AC00B732-10FC-443D-8291-CE473B32CF19}"/>
              </a:ext>
            </a:extLst>
          </p:cNvPr>
          <p:cNvGrpSpPr/>
          <p:nvPr/>
        </p:nvGrpSpPr>
        <p:grpSpPr>
          <a:xfrm rot="16200000">
            <a:off x="6988777" y="3868663"/>
            <a:ext cx="1222578" cy="338294"/>
            <a:chOff x="4206426" y="1885145"/>
            <a:chExt cx="1222578" cy="338294"/>
          </a:xfrm>
        </p:grpSpPr>
        <p:sp>
          <p:nvSpPr>
            <p:cNvPr id="313" name="사각형: 둥근 모서리 312">
              <a:extLst>
                <a:ext uri="{FF2B5EF4-FFF2-40B4-BE49-F238E27FC236}">
                  <a16:creationId xmlns:a16="http://schemas.microsoft.com/office/drawing/2014/main" id="{0D41716A-907F-4AEE-AA15-FF5DAF1C2106}"/>
                </a:ext>
              </a:extLst>
            </p:cNvPr>
            <p:cNvSpPr/>
            <p:nvPr/>
          </p:nvSpPr>
          <p:spPr>
            <a:xfrm>
              <a:off x="4206426" y="188514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BBD2659A-3ADD-4454-BBEF-B908A307AB57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타원 314">
              <a:extLst>
                <a:ext uri="{FF2B5EF4-FFF2-40B4-BE49-F238E27FC236}">
                  <a16:creationId xmlns:a16="http://schemas.microsoft.com/office/drawing/2014/main" id="{17EC6DDE-0D72-4B30-ACC8-41FDA6358FC8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타원 315">
              <a:extLst>
                <a:ext uri="{FF2B5EF4-FFF2-40B4-BE49-F238E27FC236}">
                  <a16:creationId xmlns:a16="http://schemas.microsoft.com/office/drawing/2014/main" id="{6B906590-FA71-4A89-A37F-5D6FB27938BA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타원 316">
              <a:extLst>
                <a:ext uri="{FF2B5EF4-FFF2-40B4-BE49-F238E27FC236}">
                  <a16:creationId xmlns:a16="http://schemas.microsoft.com/office/drawing/2014/main" id="{150DDC00-E0FA-4011-9728-C5E320D27499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타원 317">
              <a:extLst>
                <a:ext uri="{FF2B5EF4-FFF2-40B4-BE49-F238E27FC236}">
                  <a16:creationId xmlns:a16="http://schemas.microsoft.com/office/drawing/2014/main" id="{D82B6FD1-7DF9-4B63-B6AB-4629870D51F4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9" name="TextBox 318">
            <a:extLst>
              <a:ext uri="{FF2B5EF4-FFF2-40B4-BE49-F238E27FC236}">
                <a16:creationId xmlns:a16="http://schemas.microsoft.com/office/drawing/2014/main" id="{64B8B61D-EDB4-4372-8F49-82D82F5CD12E}"/>
              </a:ext>
            </a:extLst>
          </p:cNvPr>
          <p:cNvSpPr txBox="1"/>
          <p:nvPr/>
        </p:nvSpPr>
        <p:spPr>
          <a:xfrm>
            <a:off x="6822824" y="287657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New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689991" y="3628705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313" idx="2"/>
            <a:endCxn id="320" idx="1"/>
          </p:cNvCxnSpPr>
          <p:nvPr/>
        </p:nvCxnSpPr>
        <p:spPr>
          <a:xfrm flipV="1">
            <a:off x="7769213" y="4037809"/>
            <a:ext cx="92077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9508199" y="4037809"/>
            <a:ext cx="98268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>
            <a:extLst>
              <a:ext uri="{FF2B5EF4-FFF2-40B4-BE49-F238E27FC236}">
                <a16:creationId xmlns:a16="http://schemas.microsoft.com/office/drawing/2014/main" id="{4A3C1131-18B5-44A1-B492-1FDAF4921798}"/>
              </a:ext>
            </a:extLst>
          </p:cNvPr>
          <p:cNvSpPr txBox="1"/>
          <p:nvPr/>
        </p:nvSpPr>
        <p:spPr>
          <a:xfrm>
            <a:off x="9298958" y="5438937"/>
            <a:ext cx="2353913" cy="13234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[Aggregation Functions]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Avg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Concat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FFA18BF4-77BB-4B24-B832-25DE4DE176B4}"/>
              </a:ext>
            </a:extLst>
          </p:cNvPr>
          <p:cNvSpPr/>
          <p:nvPr/>
        </p:nvSpPr>
        <p:spPr>
          <a:xfrm>
            <a:off x="4309268" y="1089436"/>
            <a:ext cx="3876099" cy="567229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71463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Framework2: CX ratio-based embedding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06AD97A0-435C-4C4C-B395-573770976644}"/>
              </a:ext>
            </a:extLst>
          </p:cNvPr>
          <p:cNvGrpSpPr/>
          <p:nvPr/>
        </p:nvGrpSpPr>
        <p:grpSpPr>
          <a:xfrm>
            <a:off x="2127885" y="1244343"/>
            <a:ext cx="2095339" cy="1668097"/>
            <a:chOff x="695325" y="1155666"/>
            <a:chExt cx="2095339" cy="166809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40B0B4-C938-4A9B-B324-2DBAE0F07760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F94CA95-A5B5-401A-8FEA-4C308D34FBF0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0DF16572-2291-4629-8EAE-607FDDC7D6EF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39536EF-A5B7-4C16-944F-8E34C271ABA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E09D4C6-7EA0-4CF3-A49E-E0AFA1D3ACF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205486FB-C5ED-4403-8F56-A73786E6F8D6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2ADB16D2-3DEE-4DC2-84A2-E11AEADCC905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84ACA4A-6C14-4357-9D34-1FF03F0886A7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7C34A014-3880-401C-A796-389BF219BD4E}"/>
                  </a:ext>
                </a:extLst>
              </p:cNvPr>
              <p:cNvCxnSpPr>
                <a:stCxn id="167" idx="6"/>
                <a:endCxn id="170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8A95D621-E2A2-4A22-9A1E-8A7EA7251A18}"/>
                  </a:ext>
                </a:extLst>
              </p:cNvPr>
              <p:cNvCxnSpPr>
                <a:cxnSpLocks/>
                <a:stCxn id="168" idx="6"/>
                <a:endCxn id="170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CE0B4E4-67AD-4547-87DC-EAEF3775DA8D}"/>
                  </a:ext>
                </a:extLst>
              </p:cNvPr>
              <p:cNvCxnSpPr>
                <a:cxnSpLocks/>
                <a:stCxn id="169" idx="6"/>
                <a:endCxn id="171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7CEE9FA-0D26-4EDE-A8B2-B0361F526617}"/>
                  </a:ext>
                </a:extLst>
              </p:cNvPr>
              <p:cNvCxnSpPr>
                <a:cxnSpLocks/>
                <a:stCxn id="172" idx="2"/>
                <a:endCxn id="168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B6F25E54-6114-414E-B7C2-F6D9CB29E8F4}"/>
                  </a:ext>
                </a:extLst>
              </p:cNvPr>
              <p:cNvCxnSpPr>
                <a:cxnSpLocks/>
                <a:stCxn id="172" idx="2"/>
                <a:endCxn id="169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B4449C4-EDFB-4E9A-8913-222DB38DC8B2}"/>
                  </a:ext>
                </a:extLst>
              </p:cNvPr>
              <p:cNvCxnSpPr>
                <a:cxnSpLocks/>
                <a:stCxn id="167" idx="6"/>
                <a:endCxn id="171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195B1D19-AB8C-47E3-9B16-3D37617ADD2A}"/>
                  </a:ext>
                </a:extLst>
              </p:cNvPr>
              <p:cNvCxnSpPr>
                <a:cxnSpLocks/>
                <a:stCxn id="168" idx="6"/>
                <a:endCxn id="171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290971E-EA1C-49EE-A067-A7893699ED0F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7D37620A-BC6C-442B-8EAB-DDA42D45919E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B62917F-26E5-4D89-82AB-0C7666F7D34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23B3B5B-EC35-4046-AE8B-1ED1C30995DE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5ADF776-F2A4-48FF-B62C-2CDA32F0AFF0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9027EE0-AF43-4A1E-9615-D624B0ABEC6A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293805-0D27-40C9-95C9-0628AA7E722E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A072A9F-2955-458C-9284-D7F816BD3A43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33E54E-A41A-4BEA-A325-177E3EB15FB4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B912D066-5AAC-47AC-B126-35CB9F3704D5}"/>
              </a:ext>
            </a:extLst>
          </p:cNvPr>
          <p:cNvSpPr txBox="1"/>
          <p:nvPr/>
        </p:nvSpPr>
        <p:spPr>
          <a:xfrm>
            <a:off x="1303399" y="1989827"/>
            <a:ext cx="92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2127885" y="310166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Sentiment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F78A9ACD-4F2D-4C48-BA04-7F3C7C75A776}"/>
              </a:ext>
            </a:extLst>
          </p:cNvPr>
          <p:cNvGrpSpPr/>
          <p:nvPr/>
        </p:nvGrpSpPr>
        <p:grpSpPr>
          <a:xfrm>
            <a:off x="2127885" y="5087099"/>
            <a:ext cx="2095339" cy="1668097"/>
            <a:chOff x="1175521" y="1413676"/>
            <a:chExt cx="2634149" cy="2097043"/>
          </a:xfrm>
        </p:grpSpPr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DFD3C285-F257-4A8F-88E1-546BC4BDD410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3E382F3C-D776-4862-9792-DC70FA61D07E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E0AB42F-542F-405A-A10A-AAA7E3751784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0D08227C-DC0E-40E3-A14A-93BE905684A4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D73B38A4-51EE-4410-AD81-E6E0B1B2F866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8B0DC4BA-7C5D-4264-8680-655C5640CD75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2CF8A9C9-CA6D-454B-870F-9C779138B929}"/>
                </a:ext>
              </a:extLst>
            </p:cNvPr>
            <p:cNvCxnSpPr>
              <a:stCxn id="215" idx="6"/>
              <a:endCxn id="218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3BDE593A-EAC6-49B8-AA1A-8D40B7777979}"/>
                </a:ext>
              </a:extLst>
            </p:cNvPr>
            <p:cNvCxnSpPr>
              <a:cxnSpLocks/>
              <a:stCxn id="216" idx="6"/>
              <a:endCxn id="218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82698E95-C8FC-4F8F-834F-062925DF99C5}"/>
                </a:ext>
              </a:extLst>
            </p:cNvPr>
            <p:cNvCxnSpPr>
              <a:cxnSpLocks/>
              <a:stCxn id="217" idx="6"/>
              <a:endCxn id="219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C5C3F335-E0E4-4A66-80EA-355028785112}"/>
                </a:ext>
              </a:extLst>
            </p:cNvPr>
            <p:cNvCxnSpPr>
              <a:cxnSpLocks/>
              <a:stCxn id="220" idx="2"/>
              <a:endCxn id="216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6BB3218B-C003-4C30-8F7C-34551AF5B7EA}"/>
                </a:ext>
              </a:extLst>
            </p:cNvPr>
            <p:cNvCxnSpPr>
              <a:cxnSpLocks/>
              <a:stCxn id="220" idx="2"/>
              <a:endCxn id="217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ACE36256-65C8-4482-B2D8-F4A2D03459D9}"/>
                </a:ext>
              </a:extLst>
            </p:cNvPr>
            <p:cNvCxnSpPr>
              <a:cxnSpLocks/>
              <a:stCxn id="215" idx="6"/>
              <a:endCxn id="219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0C26D02-E2A9-403D-8FD8-FF859E59F5AB}"/>
                </a:ext>
              </a:extLst>
            </p:cNvPr>
            <p:cNvCxnSpPr>
              <a:cxnSpLocks/>
              <a:stCxn id="216" idx="6"/>
              <a:endCxn id="219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A819C3A3-BDDF-4A2A-B82E-AD671F713EA5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255BEECC-206E-47E1-A58F-1C7F6139BF44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D250525F-3DBD-4FC2-8410-97EB6CFA195F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02572FBC-0061-49E0-8C0D-40D4DB4213C0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E02739EB-6C2F-4EC9-AE00-E0D62DF65B75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08CBCEFF-3423-4B34-8D2B-060FD054F252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981C9E0A-2282-40D5-B5B1-14F625C8F508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06ACC8BB-36E9-4261-99C2-1CF6DB49D586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839D76A9-8BEA-4E31-AA6A-D234CC1F9D88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EF2F6D4-62CD-49CE-9F44-EF36AA470CCC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Emotion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F59798BE-952D-4B3D-AFBC-CAC426CE8927}"/>
              </a:ext>
            </a:extLst>
          </p:cNvPr>
          <p:cNvSpPr txBox="1"/>
          <p:nvPr/>
        </p:nvSpPr>
        <p:spPr>
          <a:xfrm>
            <a:off x="1156490" y="3847149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Sentiment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6EA9A192-B114-4746-A0BF-417033CC9DE5}"/>
              </a:ext>
            </a:extLst>
          </p:cNvPr>
          <p:cNvSpPr txBox="1"/>
          <p:nvPr/>
        </p:nvSpPr>
        <p:spPr>
          <a:xfrm>
            <a:off x="1210883" y="5832583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Emotion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810A963-4AFD-4B6A-8E47-BF94C1EC75C6}"/>
              </a:ext>
            </a:extLst>
          </p:cNvPr>
          <p:cNvCxnSpPr>
            <a:cxnSpLocks/>
            <a:endCxn id="249" idx="2"/>
          </p:cNvCxnSpPr>
          <p:nvPr/>
        </p:nvCxnSpPr>
        <p:spPr>
          <a:xfrm flipV="1">
            <a:off x="4046325" y="2188645"/>
            <a:ext cx="649812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4035568" y="4042739"/>
            <a:ext cx="68008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4F57A0EB-238B-4FC5-99DA-8A79D3C1E1A3}"/>
              </a:ext>
            </a:extLst>
          </p:cNvPr>
          <p:cNvCxnSpPr>
            <a:cxnSpLocks/>
            <a:endCxn id="263" idx="2"/>
          </p:cNvCxnSpPr>
          <p:nvPr/>
        </p:nvCxnSpPr>
        <p:spPr>
          <a:xfrm>
            <a:off x="4013516" y="6037769"/>
            <a:ext cx="7021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0939CFC-0394-4C19-9604-35BED360BD84}"/>
              </a:ext>
            </a:extLst>
          </p:cNvPr>
          <p:cNvGrpSpPr/>
          <p:nvPr/>
        </p:nvGrpSpPr>
        <p:grpSpPr>
          <a:xfrm rot="5400000">
            <a:off x="4253995" y="2019498"/>
            <a:ext cx="1222578" cy="338294"/>
            <a:chOff x="4206426" y="1892765"/>
            <a:chExt cx="1222578" cy="338294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F66368E2-F8AC-4EB1-863A-60E0D89D8738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36F11BC3-BF8F-4068-BBA9-08FE3889AA4E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6B00E2B2-7A84-4E05-843A-89E1E1A0563F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2C3EE65-9FF7-4A20-A894-B1EF149EA9C3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B503E10-89FA-46B7-B4D4-4EF3CAD59A23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5047295-44A2-4805-8663-D5C2A6812B4E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4094103" y="107062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4273508" y="3873592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F6D926E0-5967-4DDA-85B3-878BD5238BDA}"/>
              </a:ext>
            </a:extLst>
          </p:cNvPr>
          <p:cNvGrpSpPr/>
          <p:nvPr/>
        </p:nvGrpSpPr>
        <p:grpSpPr>
          <a:xfrm rot="5400000">
            <a:off x="4273508" y="5868622"/>
            <a:ext cx="1222578" cy="338294"/>
            <a:chOff x="4206426" y="1892765"/>
            <a:chExt cx="1222578" cy="338294"/>
          </a:xfrm>
        </p:grpSpPr>
        <p:sp>
          <p:nvSpPr>
            <p:cNvPr id="263" name="사각형: 둥근 모서리 262">
              <a:extLst>
                <a:ext uri="{FF2B5EF4-FFF2-40B4-BE49-F238E27FC236}">
                  <a16:creationId xmlns:a16="http://schemas.microsoft.com/office/drawing/2014/main" id="{AC5B1743-230E-409E-8FEC-B33B198DEC1C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9DE00BFE-2FF7-46A1-AA6A-B7CA9E1F1552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4A1E11E9-E5CB-415E-A789-FDB690DF54F9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9C936A32-6A65-47A8-AF13-7F9DA8DE1687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238FA246-15F5-4813-AD02-14B7F8077807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4955D931-D938-4317-B319-BF24BBFDCD40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463E118B-C67B-49CD-8ADA-EC08168877E2}"/>
              </a:ext>
            </a:extLst>
          </p:cNvPr>
          <p:cNvCxnSpPr>
            <a:cxnSpLocks/>
            <a:stCxn id="249" idx="0"/>
            <a:endCxn id="246" idx="2"/>
          </p:cNvCxnSpPr>
          <p:nvPr/>
        </p:nvCxnSpPr>
        <p:spPr>
          <a:xfrm>
            <a:off x="5034431" y="2188645"/>
            <a:ext cx="1540317" cy="18653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78102168-27EE-455B-BD96-EC8CB4446F9E}"/>
              </a:ext>
            </a:extLst>
          </p:cNvPr>
          <p:cNvCxnSpPr>
            <a:cxnSpLocks/>
            <a:stCxn id="37" idx="3"/>
            <a:endCxn id="246" idx="2"/>
          </p:cNvCxnSpPr>
          <p:nvPr/>
        </p:nvCxnSpPr>
        <p:spPr>
          <a:xfrm flipV="1">
            <a:off x="6227721" y="4054013"/>
            <a:ext cx="347027" cy="19840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10217185" y="3851928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480606" y="2597554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687193" y="3010727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10197061" y="2242884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C2A31333-0504-4616-971E-192EA91B2D66}"/>
              </a:ext>
            </a:extLst>
          </p:cNvPr>
          <p:cNvCxnSpPr>
            <a:cxnSpLocks/>
            <a:stCxn id="246" idx="6"/>
            <a:endCxn id="313" idx="0"/>
          </p:cNvCxnSpPr>
          <p:nvPr/>
        </p:nvCxnSpPr>
        <p:spPr>
          <a:xfrm flipV="1">
            <a:off x="6947837" y="4051356"/>
            <a:ext cx="483082" cy="26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AC00B732-10FC-443D-8291-CE473B32CF19}"/>
              </a:ext>
            </a:extLst>
          </p:cNvPr>
          <p:cNvGrpSpPr/>
          <p:nvPr/>
        </p:nvGrpSpPr>
        <p:grpSpPr>
          <a:xfrm rot="16200000">
            <a:off x="6988777" y="3882209"/>
            <a:ext cx="1222578" cy="338294"/>
            <a:chOff x="4206426" y="1885145"/>
            <a:chExt cx="1222578" cy="338294"/>
          </a:xfrm>
        </p:grpSpPr>
        <p:sp>
          <p:nvSpPr>
            <p:cNvPr id="313" name="사각형: 둥근 모서리 312">
              <a:extLst>
                <a:ext uri="{FF2B5EF4-FFF2-40B4-BE49-F238E27FC236}">
                  <a16:creationId xmlns:a16="http://schemas.microsoft.com/office/drawing/2014/main" id="{0D41716A-907F-4AEE-AA15-FF5DAF1C2106}"/>
                </a:ext>
              </a:extLst>
            </p:cNvPr>
            <p:cNvSpPr/>
            <p:nvPr/>
          </p:nvSpPr>
          <p:spPr>
            <a:xfrm>
              <a:off x="4206426" y="188514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BBD2659A-3ADD-4454-BBEF-B908A307AB57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타원 314">
              <a:extLst>
                <a:ext uri="{FF2B5EF4-FFF2-40B4-BE49-F238E27FC236}">
                  <a16:creationId xmlns:a16="http://schemas.microsoft.com/office/drawing/2014/main" id="{17EC6DDE-0D72-4B30-ACC8-41FDA6358FC8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타원 315">
              <a:extLst>
                <a:ext uri="{FF2B5EF4-FFF2-40B4-BE49-F238E27FC236}">
                  <a16:creationId xmlns:a16="http://schemas.microsoft.com/office/drawing/2014/main" id="{6B906590-FA71-4A89-A37F-5D6FB27938BA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타원 316">
              <a:extLst>
                <a:ext uri="{FF2B5EF4-FFF2-40B4-BE49-F238E27FC236}">
                  <a16:creationId xmlns:a16="http://schemas.microsoft.com/office/drawing/2014/main" id="{150DDC00-E0FA-4011-9728-C5E320D27499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타원 317">
              <a:extLst>
                <a:ext uri="{FF2B5EF4-FFF2-40B4-BE49-F238E27FC236}">
                  <a16:creationId xmlns:a16="http://schemas.microsoft.com/office/drawing/2014/main" id="{D82B6FD1-7DF9-4B63-B6AB-4629870D51F4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9" name="TextBox 318">
            <a:extLst>
              <a:ext uri="{FF2B5EF4-FFF2-40B4-BE49-F238E27FC236}">
                <a16:creationId xmlns:a16="http://schemas.microsoft.com/office/drawing/2014/main" id="{64B8B61D-EDB4-4372-8F49-82D82F5CD12E}"/>
              </a:ext>
            </a:extLst>
          </p:cNvPr>
          <p:cNvSpPr txBox="1"/>
          <p:nvPr/>
        </p:nvSpPr>
        <p:spPr>
          <a:xfrm>
            <a:off x="6822824" y="287657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New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689991" y="3642251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313" idx="2"/>
            <a:endCxn id="320" idx="1"/>
          </p:cNvCxnSpPr>
          <p:nvPr/>
        </p:nvCxnSpPr>
        <p:spPr>
          <a:xfrm flipV="1">
            <a:off x="7769213" y="4051355"/>
            <a:ext cx="92077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9508199" y="4051355"/>
            <a:ext cx="98268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>
            <a:extLst>
              <a:ext uri="{FF2B5EF4-FFF2-40B4-BE49-F238E27FC236}">
                <a16:creationId xmlns:a16="http://schemas.microsoft.com/office/drawing/2014/main" id="{4A3C1131-18B5-44A1-B492-1FDAF4921798}"/>
              </a:ext>
            </a:extLst>
          </p:cNvPr>
          <p:cNvSpPr txBox="1"/>
          <p:nvPr/>
        </p:nvSpPr>
        <p:spPr>
          <a:xfrm>
            <a:off x="9298958" y="5438937"/>
            <a:ext cx="2353913" cy="13234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[Aggregation Functions]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Avg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Concat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FFA18BF4-77BB-4B24-B832-25DE4DE176B4}"/>
              </a:ext>
            </a:extLst>
          </p:cNvPr>
          <p:cNvSpPr/>
          <p:nvPr/>
        </p:nvSpPr>
        <p:spPr>
          <a:xfrm>
            <a:off x="5205852" y="3763587"/>
            <a:ext cx="1202192" cy="257054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EFAC79E4-4241-4899-A9FF-85DE43EC38B4}"/>
              </a:ext>
            </a:extLst>
          </p:cNvPr>
          <p:cNvCxnSpPr>
            <a:cxnSpLocks/>
            <a:stCxn id="256" idx="0"/>
            <a:endCxn id="42" idx="2"/>
          </p:cNvCxnSpPr>
          <p:nvPr/>
        </p:nvCxnSpPr>
        <p:spPr>
          <a:xfrm>
            <a:off x="5053944" y="4042739"/>
            <a:ext cx="295105" cy="2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F9C938E9-216C-434D-A96E-D5AFE342A90B}"/>
              </a:ext>
            </a:extLst>
          </p:cNvPr>
          <p:cNvCxnSpPr>
            <a:cxnSpLocks/>
            <a:stCxn id="263" idx="0"/>
            <a:endCxn id="269" idx="2"/>
          </p:cNvCxnSpPr>
          <p:nvPr/>
        </p:nvCxnSpPr>
        <p:spPr>
          <a:xfrm flipV="1">
            <a:off x="5053944" y="6037745"/>
            <a:ext cx="295105" cy="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215DAB-68FF-47FD-943B-8B2DE09988D7}"/>
                  </a:ext>
                </a:extLst>
              </p:cNvPr>
              <p:cNvSpPr txBox="1"/>
              <p:nvPr/>
            </p:nvSpPr>
            <p:spPr>
              <a:xfrm>
                <a:off x="5738548" y="5914911"/>
                <a:ext cx="489173" cy="24622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1600" spc="-3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ko-KR" altLang="en-US" sz="1600" i="0" spc="-3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1600" i="1" spc="-30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ko-KR" altLang="en-US" sz="1600" spc="-3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215DAB-68FF-47FD-943B-8B2DE0998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548" y="5914911"/>
                <a:ext cx="489173" cy="246221"/>
              </a:xfrm>
              <a:prstGeom prst="rect">
                <a:avLst/>
              </a:prstGeom>
              <a:blipFill>
                <a:blip r:embed="rId5"/>
                <a:stretch>
                  <a:fillRect b="-454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6" name="순서도: 논리합 245">
            <a:extLst>
              <a:ext uri="{FF2B5EF4-FFF2-40B4-BE49-F238E27FC236}">
                <a16:creationId xmlns:a16="http://schemas.microsoft.com/office/drawing/2014/main" id="{E8F0135B-FE93-4597-8A9B-8F56A4C3BC88}"/>
              </a:ext>
            </a:extLst>
          </p:cNvPr>
          <p:cNvSpPr/>
          <p:nvPr/>
        </p:nvSpPr>
        <p:spPr>
          <a:xfrm>
            <a:off x="6574748" y="3867468"/>
            <a:ext cx="373089" cy="373089"/>
          </a:xfrm>
          <a:prstGeom prst="flowChartOr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순서도: 가산 접합 41">
            <a:extLst>
              <a:ext uri="{FF2B5EF4-FFF2-40B4-BE49-F238E27FC236}">
                <a16:creationId xmlns:a16="http://schemas.microsoft.com/office/drawing/2014/main" id="{63EA1110-0BC9-4897-A131-20B345CAC071}"/>
              </a:ext>
            </a:extLst>
          </p:cNvPr>
          <p:cNvSpPr/>
          <p:nvPr/>
        </p:nvSpPr>
        <p:spPr>
          <a:xfrm>
            <a:off x="5349049" y="3860695"/>
            <a:ext cx="364604" cy="364604"/>
          </a:xfrm>
          <a:prstGeom prst="flowChartSummingJunction">
            <a:avLst/>
          </a:prstGeom>
          <a:solidFill>
            <a:srgbClr val="FFF2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9" name="순서도: 가산 접합 268">
            <a:extLst>
              <a:ext uri="{FF2B5EF4-FFF2-40B4-BE49-F238E27FC236}">
                <a16:creationId xmlns:a16="http://schemas.microsoft.com/office/drawing/2014/main" id="{74C2F890-1994-4C8F-8FE8-D667F4B0121F}"/>
              </a:ext>
            </a:extLst>
          </p:cNvPr>
          <p:cNvSpPr/>
          <p:nvPr/>
        </p:nvSpPr>
        <p:spPr>
          <a:xfrm>
            <a:off x="5349049" y="5855443"/>
            <a:ext cx="364604" cy="364604"/>
          </a:xfrm>
          <a:prstGeom prst="flowChartSummingJunction">
            <a:avLst/>
          </a:prstGeom>
          <a:solidFill>
            <a:srgbClr val="FFF2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9FFD5E93-BFD5-47AF-9EB4-2D7EE4560326}"/>
              </a:ext>
            </a:extLst>
          </p:cNvPr>
          <p:cNvCxnSpPr>
            <a:cxnSpLocks/>
            <a:stCxn id="272" idx="3"/>
            <a:endCxn id="246" idx="2"/>
          </p:cNvCxnSpPr>
          <p:nvPr/>
        </p:nvCxnSpPr>
        <p:spPr>
          <a:xfrm flipV="1">
            <a:off x="6227721" y="4054013"/>
            <a:ext cx="347027" cy="41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61B11342-4D3A-46C7-81F9-21B17768BE99}"/>
                  </a:ext>
                </a:extLst>
              </p:cNvPr>
              <p:cNvSpPr txBox="1"/>
              <p:nvPr/>
            </p:nvSpPr>
            <p:spPr>
              <a:xfrm>
                <a:off x="5738548" y="3935043"/>
                <a:ext cx="489173" cy="24622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1600" i="1" spc="-30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ko-KR" altLang="en-US" sz="1600" spc="-300"/>
              </a:p>
            </p:txBody>
          </p:sp>
        </mc:Choice>
        <mc:Fallback xmlns=""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61B11342-4D3A-46C7-81F9-21B17768B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548" y="3935043"/>
                <a:ext cx="489173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19910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Framework3: Attention-based embedding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06AD97A0-435C-4C4C-B395-573770976644}"/>
              </a:ext>
            </a:extLst>
          </p:cNvPr>
          <p:cNvGrpSpPr/>
          <p:nvPr/>
        </p:nvGrpSpPr>
        <p:grpSpPr>
          <a:xfrm>
            <a:off x="2127885" y="1244343"/>
            <a:ext cx="2095339" cy="1668097"/>
            <a:chOff x="695325" y="1155666"/>
            <a:chExt cx="2095339" cy="166809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40B0B4-C938-4A9B-B324-2DBAE0F07760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F94CA95-A5B5-401A-8FEA-4C308D34FBF0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0DF16572-2291-4629-8EAE-607FDDC7D6EF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39536EF-A5B7-4C16-944F-8E34C271ABA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E09D4C6-7EA0-4CF3-A49E-E0AFA1D3ACF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205486FB-C5ED-4403-8F56-A73786E6F8D6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2ADB16D2-3DEE-4DC2-84A2-E11AEADCC905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84ACA4A-6C14-4357-9D34-1FF03F0886A7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7C34A014-3880-401C-A796-389BF219BD4E}"/>
                  </a:ext>
                </a:extLst>
              </p:cNvPr>
              <p:cNvCxnSpPr>
                <a:stCxn id="167" idx="6"/>
                <a:endCxn id="170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8A95D621-E2A2-4A22-9A1E-8A7EA7251A18}"/>
                  </a:ext>
                </a:extLst>
              </p:cNvPr>
              <p:cNvCxnSpPr>
                <a:cxnSpLocks/>
                <a:stCxn id="168" idx="6"/>
                <a:endCxn id="170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CE0B4E4-67AD-4547-87DC-EAEF3775DA8D}"/>
                  </a:ext>
                </a:extLst>
              </p:cNvPr>
              <p:cNvCxnSpPr>
                <a:cxnSpLocks/>
                <a:stCxn id="169" idx="6"/>
                <a:endCxn id="171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7CEE9FA-0D26-4EDE-A8B2-B0361F526617}"/>
                  </a:ext>
                </a:extLst>
              </p:cNvPr>
              <p:cNvCxnSpPr>
                <a:cxnSpLocks/>
                <a:stCxn id="172" idx="2"/>
                <a:endCxn id="168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B6F25E54-6114-414E-B7C2-F6D9CB29E8F4}"/>
                  </a:ext>
                </a:extLst>
              </p:cNvPr>
              <p:cNvCxnSpPr>
                <a:cxnSpLocks/>
                <a:stCxn id="172" idx="2"/>
                <a:endCxn id="169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B4449C4-EDFB-4E9A-8913-222DB38DC8B2}"/>
                  </a:ext>
                </a:extLst>
              </p:cNvPr>
              <p:cNvCxnSpPr>
                <a:cxnSpLocks/>
                <a:stCxn id="167" idx="6"/>
                <a:endCxn id="171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195B1D19-AB8C-47E3-9B16-3D37617ADD2A}"/>
                  </a:ext>
                </a:extLst>
              </p:cNvPr>
              <p:cNvCxnSpPr>
                <a:cxnSpLocks/>
                <a:stCxn id="168" idx="6"/>
                <a:endCxn id="171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290971E-EA1C-49EE-A067-A7893699ED0F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7D37620A-BC6C-442B-8EAB-DDA42D45919E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B62917F-26E5-4D89-82AB-0C7666F7D34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23B3B5B-EC35-4046-AE8B-1ED1C30995DE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5ADF776-F2A4-48FF-B62C-2CDA32F0AFF0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9027EE0-AF43-4A1E-9615-D624B0ABEC6A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293805-0D27-40C9-95C9-0628AA7E722E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A072A9F-2955-458C-9284-D7F816BD3A43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33E54E-A41A-4BEA-A325-177E3EB15FB4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B912D066-5AAC-47AC-B126-35CB9F3704D5}"/>
              </a:ext>
            </a:extLst>
          </p:cNvPr>
          <p:cNvSpPr txBox="1"/>
          <p:nvPr/>
        </p:nvSpPr>
        <p:spPr>
          <a:xfrm>
            <a:off x="1303399" y="1989827"/>
            <a:ext cx="92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2127885" y="310166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Sentiment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F78A9ACD-4F2D-4C48-BA04-7F3C7C75A776}"/>
              </a:ext>
            </a:extLst>
          </p:cNvPr>
          <p:cNvGrpSpPr/>
          <p:nvPr/>
        </p:nvGrpSpPr>
        <p:grpSpPr>
          <a:xfrm>
            <a:off x="2127885" y="5087099"/>
            <a:ext cx="2095339" cy="1668097"/>
            <a:chOff x="1175521" y="1413676"/>
            <a:chExt cx="2634149" cy="2097043"/>
          </a:xfrm>
        </p:grpSpPr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DFD3C285-F257-4A8F-88E1-546BC4BDD410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3E382F3C-D776-4862-9792-DC70FA61D07E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E0AB42F-542F-405A-A10A-AAA7E3751784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0D08227C-DC0E-40E3-A14A-93BE905684A4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D73B38A4-51EE-4410-AD81-E6E0B1B2F866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8B0DC4BA-7C5D-4264-8680-655C5640CD75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2CF8A9C9-CA6D-454B-870F-9C779138B929}"/>
                </a:ext>
              </a:extLst>
            </p:cNvPr>
            <p:cNvCxnSpPr>
              <a:stCxn id="215" idx="6"/>
              <a:endCxn id="218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3BDE593A-EAC6-49B8-AA1A-8D40B7777979}"/>
                </a:ext>
              </a:extLst>
            </p:cNvPr>
            <p:cNvCxnSpPr>
              <a:cxnSpLocks/>
              <a:stCxn id="216" idx="6"/>
              <a:endCxn id="218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82698E95-C8FC-4F8F-834F-062925DF99C5}"/>
                </a:ext>
              </a:extLst>
            </p:cNvPr>
            <p:cNvCxnSpPr>
              <a:cxnSpLocks/>
              <a:stCxn id="217" idx="6"/>
              <a:endCxn id="219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C5C3F335-E0E4-4A66-80EA-355028785112}"/>
                </a:ext>
              </a:extLst>
            </p:cNvPr>
            <p:cNvCxnSpPr>
              <a:cxnSpLocks/>
              <a:stCxn id="220" idx="2"/>
              <a:endCxn id="216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6BB3218B-C003-4C30-8F7C-34551AF5B7EA}"/>
                </a:ext>
              </a:extLst>
            </p:cNvPr>
            <p:cNvCxnSpPr>
              <a:cxnSpLocks/>
              <a:stCxn id="220" idx="2"/>
              <a:endCxn id="217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ACE36256-65C8-4482-B2D8-F4A2D03459D9}"/>
                </a:ext>
              </a:extLst>
            </p:cNvPr>
            <p:cNvCxnSpPr>
              <a:cxnSpLocks/>
              <a:stCxn id="215" idx="6"/>
              <a:endCxn id="219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0C26D02-E2A9-403D-8FD8-FF859E59F5AB}"/>
                </a:ext>
              </a:extLst>
            </p:cNvPr>
            <p:cNvCxnSpPr>
              <a:cxnSpLocks/>
              <a:stCxn id="216" idx="6"/>
              <a:endCxn id="219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A819C3A3-BDDF-4A2A-B82E-AD671F713EA5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255BEECC-206E-47E1-A58F-1C7F6139BF44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D250525F-3DBD-4FC2-8410-97EB6CFA195F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02572FBC-0061-49E0-8C0D-40D4DB4213C0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E02739EB-6C2F-4EC9-AE00-E0D62DF65B75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08CBCEFF-3423-4B34-8D2B-060FD054F252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981C9E0A-2282-40D5-B5B1-14F625C8F508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06ACC8BB-36E9-4261-99C2-1CF6DB49D586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839D76A9-8BEA-4E31-AA6A-D234CC1F9D88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EF2F6D4-62CD-49CE-9F44-EF36AA470CCC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Emotion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F59798BE-952D-4B3D-AFBC-CAC426CE8927}"/>
              </a:ext>
            </a:extLst>
          </p:cNvPr>
          <p:cNvSpPr txBox="1"/>
          <p:nvPr/>
        </p:nvSpPr>
        <p:spPr>
          <a:xfrm>
            <a:off x="1156490" y="3847149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Sentiment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6EA9A192-B114-4746-A0BF-417033CC9DE5}"/>
              </a:ext>
            </a:extLst>
          </p:cNvPr>
          <p:cNvSpPr txBox="1"/>
          <p:nvPr/>
        </p:nvSpPr>
        <p:spPr>
          <a:xfrm>
            <a:off x="1210883" y="5832583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Emotion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810A963-4AFD-4B6A-8E47-BF94C1EC75C6}"/>
              </a:ext>
            </a:extLst>
          </p:cNvPr>
          <p:cNvCxnSpPr>
            <a:cxnSpLocks/>
            <a:endCxn id="249" idx="2"/>
          </p:cNvCxnSpPr>
          <p:nvPr/>
        </p:nvCxnSpPr>
        <p:spPr>
          <a:xfrm flipV="1">
            <a:off x="4046325" y="2188645"/>
            <a:ext cx="649812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4035568" y="4042739"/>
            <a:ext cx="68008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4F57A0EB-238B-4FC5-99DA-8A79D3C1E1A3}"/>
              </a:ext>
            </a:extLst>
          </p:cNvPr>
          <p:cNvCxnSpPr>
            <a:cxnSpLocks/>
            <a:endCxn id="263" idx="2"/>
          </p:cNvCxnSpPr>
          <p:nvPr/>
        </p:nvCxnSpPr>
        <p:spPr>
          <a:xfrm>
            <a:off x="4013516" y="6037769"/>
            <a:ext cx="7021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0939CFC-0394-4C19-9604-35BED360BD84}"/>
              </a:ext>
            </a:extLst>
          </p:cNvPr>
          <p:cNvGrpSpPr/>
          <p:nvPr/>
        </p:nvGrpSpPr>
        <p:grpSpPr>
          <a:xfrm rot="5400000">
            <a:off x="4253995" y="2019498"/>
            <a:ext cx="1222578" cy="338294"/>
            <a:chOff x="4206426" y="1892765"/>
            <a:chExt cx="1222578" cy="338294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F66368E2-F8AC-4EB1-863A-60E0D89D8738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36F11BC3-BF8F-4068-BBA9-08FE3889AA4E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6B00E2B2-7A84-4E05-843A-89E1E1A0563F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2C3EE65-9FF7-4A20-A894-B1EF149EA9C3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B503E10-89FA-46B7-B4D4-4EF3CAD59A23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5047295-44A2-4805-8663-D5C2A6812B4E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4094103" y="107062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4273508" y="3873592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F6D926E0-5967-4DDA-85B3-878BD5238BDA}"/>
              </a:ext>
            </a:extLst>
          </p:cNvPr>
          <p:cNvGrpSpPr/>
          <p:nvPr/>
        </p:nvGrpSpPr>
        <p:grpSpPr>
          <a:xfrm rot="5400000">
            <a:off x="4273508" y="5868622"/>
            <a:ext cx="1222578" cy="338294"/>
            <a:chOff x="4206426" y="1892765"/>
            <a:chExt cx="1222578" cy="338294"/>
          </a:xfrm>
        </p:grpSpPr>
        <p:sp>
          <p:nvSpPr>
            <p:cNvPr id="263" name="사각형: 둥근 모서리 262">
              <a:extLst>
                <a:ext uri="{FF2B5EF4-FFF2-40B4-BE49-F238E27FC236}">
                  <a16:creationId xmlns:a16="http://schemas.microsoft.com/office/drawing/2014/main" id="{AC5B1743-230E-409E-8FEC-B33B198DEC1C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9DE00BFE-2FF7-46A1-AA6A-B7CA9E1F1552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4A1E11E9-E5CB-415E-A789-FDB690DF54F9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9C936A32-6A65-47A8-AF13-7F9DA8DE1687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238FA246-15F5-4813-AD02-14B7F8077807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4955D931-D938-4317-B319-BF24BBFDCD40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8" name="순서도: 논리합 277">
            <a:extLst>
              <a:ext uri="{FF2B5EF4-FFF2-40B4-BE49-F238E27FC236}">
                <a16:creationId xmlns:a16="http://schemas.microsoft.com/office/drawing/2014/main" id="{3C397D29-F987-43FA-B695-AE3D09F42C04}"/>
              </a:ext>
            </a:extLst>
          </p:cNvPr>
          <p:cNvSpPr/>
          <p:nvPr/>
        </p:nvSpPr>
        <p:spPr>
          <a:xfrm>
            <a:off x="6574747" y="3847149"/>
            <a:ext cx="373089" cy="373089"/>
          </a:xfrm>
          <a:prstGeom prst="flowChartOr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9" name="직선 화살표 연결선 278">
            <a:extLst>
              <a:ext uri="{FF2B5EF4-FFF2-40B4-BE49-F238E27FC236}">
                <a16:creationId xmlns:a16="http://schemas.microsoft.com/office/drawing/2014/main" id="{55ED775A-7B57-488B-AA52-689DC844A43E}"/>
              </a:ext>
            </a:extLst>
          </p:cNvPr>
          <p:cNvCxnSpPr>
            <a:cxnSpLocks/>
            <a:stCxn id="137" idx="0"/>
            <a:endCxn id="278" idx="2"/>
          </p:cNvCxnSpPr>
          <p:nvPr/>
        </p:nvCxnSpPr>
        <p:spPr>
          <a:xfrm flipV="1">
            <a:off x="5599801" y="4033694"/>
            <a:ext cx="974946" cy="95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463E118B-C67B-49CD-8ADA-EC08168877E2}"/>
              </a:ext>
            </a:extLst>
          </p:cNvPr>
          <p:cNvCxnSpPr>
            <a:cxnSpLocks/>
            <a:stCxn id="2" idx="0"/>
            <a:endCxn id="278" idx="2"/>
          </p:cNvCxnSpPr>
          <p:nvPr/>
        </p:nvCxnSpPr>
        <p:spPr>
          <a:xfrm>
            <a:off x="5599801" y="2185633"/>
            <a:ext cx="974946" cy="18480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78102168-27EE-455B-BD96-EC8CB4446F9E}"/>
              </a:ext>
            </a:extLst>
          </p:cNvPr>
          <p:cNvCxnSpPr>
            <a:cxnSpLocks/>
            <a:stCxn id="138" idx="0"/>
            <a:endCxn id="278" idx="2"/>
          </p:cNvCxnSpPr>
          <p:nvPr/>
        </p:nvCxnSpPr>
        <p:spPr>
          <a:xfrm flipV="1">
            <a:off x="5599801" y="4033694"/>
            <a:ext cx="974946" cy="20001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10217185" y="3838382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480606" y="2584008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687193" y="2997181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10197061" y="2215792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C2A31333-0504-4616-971E-192EA91B2D66}"/>
              </a:ext>
            </a:extLst>
          </p:cNvPr>
          <p:cNvCxnSpPr>
            <a:cxnSpLocks/>
            <a:stCxn id="278" idx="6"/>
            <a:endCxn id="313" idx="0"/>
          </p:cNvCxnSpPr>
          <p:nvPr/>
        </p:nvCxnSpPr>
        <p:spPr>
          <a:xfrm>
            <a:off x="6947836" y="4033694"/>
            <a:ext cx="483083" cy="41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AC00B732-10FC-443D-8291-CE473B32CF19}"/>
              </a:ext>
            </a:extLst>
          </p:cNvPr>
          <p:cNvGrpSpPr/>
          <p:nvPr/>
        </p:nvGrpSpPr>
        <p:grpSpPr>
          <a:xfrm rot="16200000">
            <a:off x="6988777" y="3868663"/>
            <a:ext cx="1222578" cy="338294"/>
            <a:chOff x="4206426" y="1885145"/>
            <a:chExt cx="1222578" cy="338294"/>
          </a:xfrm>
        </p:grpSpPr>
        <p:sp>
          <p:nvSpPr>
            <p:cNvPr id="313" name="사각형: 둥근 모서리 312">
              <a:extLst>
                <a:ext uri="{FF2B5EF4-FFF2-40B4-BE49-F238E27FC236}">
                  <a16:creationId xmlns:a16="http://schemas.microsoft.com/office/drawing/2014/main" id="{0D41716A-907F-4AEE-AA15-FF5DAF1C2106}"/>
                </a:ext>
              </a:extLst>
            </p:cNvPr>
            <p:cNvSpPr/>
            <p:nvPr/>
          </p:nvSpPr>
          <p:spPr>
            <a:xfrm>
              <a:off x="4206426" y="188514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BBD2659A-3ADD-4454-BBEF-B908A307AB57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타원 314">
              <a:extLst>
                <a:ext uri="{FF2B5EF4-FFF2-40B4-BE49-F238E27FC236}">
                  <a16:creationId xmlns:a16="http://schemas.microsoft.com/office/drawing/2014/main" id="{17EC6DDE-0D72-4B30-ACC8-41FDA6358FC8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타원 315">
              <a:extLst>
                <a:ext uri="{FF2B5EF4-FFF2-40B4-BE49-F238E27FC236}">
                  <a16:creationId xmlns:a16="http://schemas.microsoft.com/office/drawing/2014/main" id="{6B906590-FA71-4A89-A37F-5D6FB27938BA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타원 316">
              <a:extLst>
                <a:ext uri="{FF2B5EF4-FFF2-40B4-BE49-F238E27FC236}">
                  <a16:creationId xmlns:a16="http://schemas.microsoft.com/office/drawing/2014/main" id="{150DDC00-E0FA-4011-9728-C5E320D27499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타원 317">
              <a:extLst>
                <a:ext uri="{FF2B5EF4-FFF2-40B4-BE49-F238E27FC236}">
                  <a16:creationId xmlns:a16="http://schemas.microsoft.com/office/drawing/2014/main" id="{D82B6FD1-7DF9-4B63-B6AB-4629870D51F4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9" name="TextBox 318">
            <a:extLst>
              <a:ext uri="{FF2B5EF4-FFF2-40B4-BE49-F238E27FC236}">
                <a16:creationId xmlns:a16="http://schemas.microsoft.com/office/drawing/2014/main" id="{64B8B61D-EDB4-4372-8F49-82D82F5CD12E}"/>
              </a:ext>
            </a:extLst>
          </p:cNvPr>
          <p:cNvSpPr txBox="1"/>
          <p:nvPr/>
        </p:nvSpPr>
        <p:spPr>
          <a:xfrm>
            <a:off x="6822824" y="287657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New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689991" y="3628705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313" idx="2"/>
            <a:endCxn id="320" idx="1"/>
          </p:cNvCxnSpPr>
          <p:nvPr/>
        </p:nvCxnSpPr>
        <p:spPr>
          <a:xfrm flipV="1">
            <a:off x="7769213" y="4037809"/>
            <a:ext cx="92077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9508199" y="4037809"/>
            <a:ext cx="98268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>
            <a:extLst>
              <a:ext uri="{FF2B5EF4-FFF2-40B4-BE49-F238E27FC236}">
                <a16:creationId xmlns:a16="http://schemas.microsoft.com/office/drawing/2014/main" id="{4A3C1131-18B5-44A1-B492-1FDAF4921798}"/>
              </a:ext>
            </a:extLst>
          </p:cNvPr>
          <p:cNvSpPr txBox="1"/>
          <p:nvPr/>
        </p:nvSpPr>
        <p:spPr>
          <a:xfrm>
            <a:off x="9298958" y="5438937"/>
            <a:ext cx="2353913" cy="13234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[Aggregation Functions]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Avg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Concat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FFA18BF4-77BB-4B24-B832-25DE4DE176B4}"/>
              </a:ext>
            </a:extLst>
          </p:cNvPr>
          <p:cNvSpPr/>
          <p:nvPr/>
        </p:nvSpPr>
        <p:spPr>
          <a:xfrm>
            <a:off x="5183875" y="1574343"/>
            <a:ext cx="568272" cy="507082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979984F-E75C-41D9-9F69-CF88226F00DC}"/>
              </a:ext>
            </a:extLst>
          </p:cNvPr>
          <p:cNvSpPr/>
          <p:nvPr/>
        </p:nvSpPr>
        <p:spPr>
          <a:xfrm rot="5400000">
            <a:off x="4849000" y="2046122"/>
            <a:ext cx="1222580" cy="279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endParaRPr lang="ko-KR" altLang="en-US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4810698-4CBB-49F6-A3C5-5F38C463E354}"/>
              </a:ext>
            </a:extLst>
          </p:cNvPr>
          <p:cNvSpPr/>
          <p:nvPr/>
        </p:nvSpPr>
        <p:spPr>
          <a:xfrm rot="5400000">
            <a:off x="4849000" y="3903732"/>
            <a:ext cx="1222580" cy="279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endParaRPr lang="ko-KR" altLang="en-US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4BA01AE2-9DD1-414E-801E-F6BF8D65586A}"/>
              </a:ext>
            </a:extLst>
          </p:cNvPr>
          <p:cNvSpPr/>
          <p:nvPr/>
        </p:nvSpPr>
        <p:spPr>
          <a:xfrm rot="5400000">
            <a:off x="4849000" y="5894365"/>
            <a:ext cx="1222580" cy="279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endParaRPr lang="ko-KR" altLang="en-US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EFAC79E4-4241-4899-A9FF-85DE43EC38B4}"/>
              </a:ext>
            </a:extLst>
          </p:cNvPr>
          <p:cNvCxnSpPr>
            <a:cxnSpLocks/>
            <a:stCxn id="256" idx="0"/>
            <a:endCxn id="137" idx="2"/>
          </p:cNvCxnSpPr>
          <p:nvPr/>
        </p:nvCxnSpPr>
        <p:spPr>
          <a:xfrm>
            <a:off x="5053944" y="4042739"/>
            <a:ext cx="266835" cy="5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F9C938E9-216C-434D-A96E-D5AFE342A90B}"/>
              </a:ext>
            </a:extLst>
          </p:cNvPr>
          <p:cNvCxnSpPr>
            <a:cxnSpLocks/>
            <a:stCxn id="263" idx="0"/>
            <a:endCxn id="138" idx="2"/>
          </p:cNvCxnSpPr>
          <p:nvPr/>
        </p:nvCxnSpPr>
        <p:spPr>
          <a:xfrm flipV="1">
            <a:off x="5053944" y="6033876"/>
            <a:ext cx="266835" cy="38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9B100017-D4C3-41BF-8910-2B8147ACD109}"/>
              </a:ext>
            </a:extLst>
          </p:cNvPr>
          <p:cNvCxnSpPr>
            <a:cxnSpLocks/>
            <a:stCxn id="249" idx="0"/>
            <a:endCxn id="2" idx="2"/>
          </p:cNvCxnSpPr>
          <p:nvPr/>
        </p:nvCxnSpPr>
        <p:spPr>
          <a:xfrm flipV="1">
            <a:off x="5034431" y="2185633"/>
            <a:ext cx="286348" cy="3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6462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Implicit Extraction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06AD97A0-435C-4C4C-B395-573770976644}"/>
              </a:ext>
            </a:extLst>
          </p:cNvPr>
          <p:cNvGrpSpPr/>
          <p:nvPr/>
        </p:nvGrpSpPr>
        <p:grpSpPr>
          <a:xfrm>
            <a:off x="2127885" y="1659930"/>
            <a:ext cx="2095339" cy="1668097"/>
            <a:chOff x="695325" y="1155666"/>
            <a:chExt cx="2095339" cy="166809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40B0B4-C938-4A9B-B324-2DBAE0F07760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F94CA95-A5B5-401A-8FEA-4C308D34FBF0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0DF16572-2291-4629-8EAE-607FDDC7D6EF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39536EF-A5B7-4C16-944F-8E34C271ABA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E09D4C6-7EA0-4CF3-A49E-E0AFA1D3ACF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205486FB-C5ED-4403-8F56-A73786E6F8D6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2ADB16D2-3DEE-4DC2-84A2-E11AEADCC905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84ACA4A-6C14-4357-9D34-1FF03F0886A7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7C34A014-3880-401C-A796-389BF219BD4E}"/>
                  </a:ext>
                </a:extLst>
              </p:cNvPr>
              <p:cNvCxnSpPr>
                <a:stCxn id="167" idx="6"/>
                <a:endCxn id="170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8A95D621-E2A2-4A22-9A1E-8A7EA7251A18}"/>
                  </a:ext>
                </a:extLst>
              </p:cNvPr>
              <p:cNvCxnSpPr>
                <a:cxnSpLocks/>
                <a:stCxn id="168" idx="6"/>
                <a:endCxn id="170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CE0B4E4-67AD-4547-87DC-EAEF3775DA8D}"/>
                  </a:ext>
                </a:extLst>
              </p:cNvPr>
              <p:cNvCxnSpPr>
                <a:cxnSpLocks/>
                <a:stCxn id="169" idx="6"/>
                <a:endCxn id="171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7CEE9FA-0D26-4EDE-A8B2-B0361F526617}"/>
                  </a:ext>
                </a:extLst>
              </p:cNvPr>
              <p:cNvCxnSpPr>
                <a:cxnSpLocks/>
                <a:stCxn id="172" idx="2"/>
                <a:endCxn id="168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B6F25E54-6114-414E-B7C2-F6D9CB29E8F4}"/>
                  </a:ext>
                </a:extLst>
              </p:cNvPr>
              <p:cNvCxnSpPr>
                <a:cxnSpLocks/>
                <a:stCxn id="172" idx="2"/>
                <a:endCxn id="169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B4449C4-EDFB-4E9A-8913-222DB38DC8B2}"/>
                  </a:ext>
                </a:extLst>
              </p:cNvPr>
              <p:cNvCxnSpPr>
                <a:cxnSpLocks/>
                <a:stCxn id="167" idx="6"/>
                <a:endCxn id="171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195B1D19-AB8C-47E3-9B16-3D37617ADD2A}"/>
                  </a:ext>
                </a:extLst>
              </p:cNvPr>
              <p:cNvCxnSpPr>
                <a:cxnSpLocks/>
                <a:stCxn id="168" idx="6"/>
                <a:endCxn id="171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290971E-EA1C-49EE-A067-A7893699ED0F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7D37620A-BC6C-442B-8EAB-DDA42D45919E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B62917F-26E5-4D89-82AB-0C7666F7D34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23B3B5B-EC35-4046-AE8B-1ED1C30995DE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5ADF776-F2A4-48FF-B62C-2CDA32F0AFF0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9027EE0-AF43-4A1E-9615-D624B0ABEC6A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293805-0D27-40C9-95C9-0628AA7E722E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A072A9F-2955-458C-9284-D7F816BD3A43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33E54E-A41A-4BEA-A325-177E3EB15FB4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B912D066-5AAC-47AC-B126-35CB9F3704D5}"/>
              </a:ext>
            </a:extLst>
          </p:cNvPr>
          <p:cNvSpPr txBox="1"/>
          <p:nvPr/>
        </p:nvSpPr>
        <p:spPr>
          <a:xfrm>
            <a:off x="1303399" y="2405414"/>
            <a:ext cx="92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810A963-4AFD-4B6A-8E47-BF94C1EC75C6}"/>
              </a:ext>
            </a:extLst>
          </p:cNvPr>
          <p:cNvCxnSpPr>
            <a:cxnSpLocks/>
            <a:endCxn id="249" idx="2"/>
          </p:cNvCxnSpPr>
          <p:nvPr/>
        </p:nvCxnSpPr>
        <p:spPr>
          <a:xfrm flipV="1">
            <a:off x="4065838" y="2585426"/>
            <a:ext cx="649812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</p:cNvCxnSpPr>
          <p:nvPr/>
        </p:nvCxnSpPr>
        <p:spPr>
          <a:xfrm>
            <a:off x="999233" y="5373259"/>
            <a:ext cx="153610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0939CFC-0394-4C19-9604-35BED360BD84}"/>
              </a:ext>
            </a:extLst>
          </p:cNvPr>
          <p:cNvGrpSpPr/>
          <p:nvPr/>
        </p:nvGrpSpPr>
        <p:grpSpPr>
          <a:xfrm rot="5400000">
            <a:off x="4273508" y="2416279"/>
            <a:ext cx="1222578" cy="338294"/>
            <a:chOff x="4206426" y="1892765"/>
            <a:chExt cx="1222578" cy="338294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F66368E2-F8AC-4EB1-863A-60E0D89D8738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36F11BC3-BF8F-4068-BBA9-08FE3889AA4E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6B00E2B2-7A84-4E05-843A-89E1E1A0563F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2C3EE65-9FF7-4A20-A894-B1EF149EA9C3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B503E10-89FA-46B7-B4D4-4EF3CAD59A23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5047295-44A2-4805-8663-D5C2A6812B4E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4094103" y="1486211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>
            <a:off x="2550491" y="4594513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79" name="직선 화살표 연결선 278">
            <a:extLst>
              <a:ext uri="{FF2B5EF4-FFF2-40B4-BE49-F238E27FC236}">
                <a16:creationId xmlns:a16="http://schemas.microsoft.com/office/drawing/2014/main" id="{55ED775A-7B57-488B-AA52-689DC844A43E}"/>
              </a:ext>
            </a:extLst>
          </p:cNvPr>
          <p:cNvCxnSpPr>
            <a:cxnSpLocks/>
            <a:stCxn id="256" idx="0"/>
          </p:cNvCxnSpPr>
          <p:nvPr/>
        </p:nvCxnSpPr>
        <p:spPr>
          <a:xfrm flipH="1" flipV="1">
            <a:off x="3155732" y="3360211"/>
            <a:ext cx="6048" cy="12343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463E118B-C67B-49CD-8ADA-EC08168877E2}"/>
              </a:ext>
            </a:extLst>
          </p:cNvPr>
          <p:cNvCxnSpPr>
            <a:cxnSpLocks/>
            <a:stCxn id="249" idx="0"/>
          </p:cNvCxnSpPr>
          <p:nvPr/>
        </p:nvCxnSpPr>
        <p:spPr>
          <a:xfrm>
            <a:off x="5053944" y="2585426"/>
            <a:ext cx="3591876" cy="107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10217185" y="2351142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endCxn id="293" idx="0"/>
          </p:cNvCxnSpPr>
          <p:nvPr/>
        </p:nvCxnSpPr>
        <p:spPr>
          <a:xfrm>
            <a:off x="10692331" y="1975827"/>
            <a:ext cx="5143" cy="3753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1B10D89-DA25-429D-A967-F2B9F206CE76}"/>
              </a:ext>
            </a:extLst>
          </p:cNvPr>
          <p:cNvGrpSpPr/>
          <p:nvPr/>
        </p:nvGrpSpPr>
        <p:grpSpPr>
          <a:xfrm>
            <a:off x="10212043" y="1174986"/>
            <a:ext cx="960575" cy="781389"/>
            <a:chOff x="10197061" y="1197879"/>
            <a:chExt cx="960575" cy="781389"/>
          </a:xfrm>
        </p:grpSpPr>
        <p:grpSp>
          <p:nvGrpSpPr>
            <p:cNvPr id="295" name="그룹 294">
              <a:extLst>
                <a:ext uri="{FF2B5EF4-FFF2-40B4-BE49-F238E27FC236}">
                  <a16:creationId xmlns:a16="http://schemas.microsoft.com/office/drawing/2014/main" id="{496D3748-9FC5-42F6-A81F-9F34E92135E3}"/>
                </a:ext>
              </a:extLst>
            </p:cNvPr>
            <p:cNvGrpSpPr/>
            <p:nvPr/>
          </p:nvGrpSpPr>
          <p:grpSpPr>
            <a:xfrm>
              <a:off x="10480606" y="1566095"/>
              <a:ext cx="413173" cy="413173"/>
              <a:chOff x="10467900" y="2664429"/>
              <a:chExt cx="413173" cy="413173"/>
            </a:xfrm>
          </p:grpSpPr>
          <p:sp>
            <p:nvSpPr>
              <p:cNvPr id="296" name="타원 295">
                <a:extLst>
                  <a:ext uri="{FF2B5EF4-FFF2-40B4-BE49-F238E27FC236}">
                    <a16:creationId xmlns:a16="http://schemas.microsoft.com/office/drawing/2014/main" id="{720DFA90-DE40-4E42-86D8-05D40B6AFB99}"/>
                  </a:ext>
                </a:extLst>
              </p:cNvPr>
              <p:cNvSpPr/>
              <p:nvPr/>
            </p:nvSpPr>
            <p:spPr>
              <a:xfrm>
                <a:off x="10467900" y="2664429"/>
                <a:ext cx="413173" cy="41317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7" name="TextBox 296">
                    <a:extLst>
                      <a:ext uri="{FF2B5EF4-FFF2-40B4-BE49-F238E27FC236}">
                        <a16:creationId xmlns:a16="http://schemas.microsoft.com/office/drawing/2014/main" id="{E1D04325-194B-47F6-A6B9-BBBEF4E289D4}"/>
                      </a:ext>
                    </a:extLst>
                  </p:cNvPr>
                  <p:cNvSpPr txBox="1"/>
                  <p:nvPr/>
                </p:nvSpPr>
                <p:spPr>
                  <a:xfrm>
                    <a:off x="10492384" y="2679817"/>
                    <a:ext cx="34451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A8B1DEFD-40B1-4EC3-88B4-60835BD21B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92384" y="2679817"/>
                    <a:ext cx="344518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6071" r="-7143" b="-2608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75595F78-3ADC-4164-9A33-AE9450871008}"/>
                </a:ext>
              </a:extLst>
            </p:cNvPr>
            <p:cNvSpPr txBox="1"/>
            <p:nvPr/>
          </p:nvSpPr>
          <p:spPr>
            <a:xfrm>
              <a:off x="10197061" y="119787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Target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689991" y="2141465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9508199" y="2550569"/>
            <a:ext cx="98268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>
            <a:extLst>
              <a:ext uri="{FF2B5EF4-FFF2-40B4-BE49-F238E27FC236}">
                <a16:creationId xmlns:a16="http://schemas.microsoft.com/office/drawing/2014/main" id="{4A3C1131-18B5-44A1-B492-1FDAF4921798}"/>
              </a:ext>
            </a:extLst>
          </p:cNvPr>
          <p:cNvSpPr txBox="1"/>
          <p:nvPr/>
        </p:nvSpPr>
        <p:spPr>
          <a:xfrm>
            <a:off x="9298958" y="5438937"/>
            <a:ext cx="2353913" cy="13234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[Aggregation Functions]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Avg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Concat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688AC1BB-5625-4B07-9669-B445C2FA7681}"/>
              </a:ext>
            </a:extLst>
          </p:cNvPr>
          <p:cNvSpPr txBox="1"/>
          <p:nvPr/>
        </p:nvSpPr>
        <p:spPr>
          <a:xfrm>
            <a:off x="-187055" y="5190471"/>
            <a:ext cx="146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8E96A2B-42C4-496E-9B67-2D6EEA1FC6BD}"/>
              </a:ext>
            </a:extLst>
          </p:cNvPr>
          <p:cNvSpPr txBox="1"/>
          <p:nvPr/>
        </p:nvSpPr>
        <p:spPr>
          <a:xfrm>
            <a:off x="2408492" y="5021448"/>
            <a:ext cx="1461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Edge</a:t>
            </a:r>
          </a:p>
          <a:p>
            <a:pPr algn="ctr"/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2EF4706D-F1EA-49D4-B8F9-F39BF98551A5}"/>
              </a:ext>
            </a:extLst>
          </p:cNvPr>
          <p:cNvSpPr/>
          <p:nvPr/>
        </p:nvSpPr>
        <p:spPr>
          <a:xfrm>
            <a:off x="1323315" y="4968270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BERT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65D6DCE-8781-420B-98B9-7EAE7560818B}"/>
              </a:ext>
            </a:extLst>
          </p:cNvPr>
          <p:cNvSpPr txBox="1"/>
          <p:nvPr/>
        </p:nvSpPr>
        <p:spPr>
          <a:xfrm>
            <a:off x="2355300" y="5631640"/>
            <a:ext cx="146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(CX </a:t>
            </a:r>
            <a:r>
              <a:rPr lang="ko-KR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벡터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3ED4B5F-FCBD-4BDF-AEBB-4FF76E90914D}"/>
              </a:ext>
            </a:extLst>
          </p:cNvPr>
          <p:cNvSpPr/>
          <p:nvPr/>
        </p:nvSpPr>
        <p:spPr>
          <a:xfrm>
            <a:off x="71777" y="4215468"/>
            <a:ext cx="3908208" cy="203375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1FBE5802-B166-4C61-BD9D-79A76F661AC3}"/>
              </a:ext>
            </a:extLst>
          </p:cNvPr>
          <p:cNvSpPr/>
          <p:nvPr/>
        </p:nvSpPr>
        <p:spPr>
          <a:xfrm>
            <a:off x="1275685" y="1294701"/>
            <a:ext cx="10015461" cy="223961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88898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4081264" y="2921168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7822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4177023" y="2921168"/>
            <a:ext cx="37649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Feedback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7062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Framework4: Knowledge Distillation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06AD97A0-435C-4C4C-B395-573770976644}"/>
              </a:ext>
            </a:extLst>
          </p:cNvPr>
          <p:cNvGrpSpPr/>
          <p:nvPr/>
        </p:nvGrpSpPr>
        <p:grpSpPr>
          <a:xfrm>
            <a:off x="2127885" y="1244343"/>
            <a:ext cx="2095339" cy="1668097"/>
            <a:chOff x="695325" y="1155666"/>
            <a:chExt cx="2095339" cy="166809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40B0B4-C938-4A9B-B324-2DBAE0F07760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F94CA95-A5B5-401A-8FEA-4C308D34FBF0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0DF16572-2291-4629-8EAE-607FDDC7D6EF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39536EF-A5B7-4C16-944F-8E34C271ABA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E09D4C6-7EA0-4CF3-A49E-E0AFA1D3ACF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205486FB-C5ED-4403-8F56-A73786E6F8D6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2ADB16D2-3DEE-4DC2-84A2-E11AEADCC905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84ACA4A-6C14-4357-9D34-1FF03F0886A7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7C34A014-3880-401C-A796-389BF219BD4E}"/>
                  </a:ext>
                </a:extLst>
              </p:cNvPr>
              <p:cNvCxnSpPr>
                <a:stCxn id="167" idx="6"/>
                <a:endCxn id="170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8A95D621-E2A2-4A22-9A1E-8A7EA7251A18}"/>
                  </a:ext>
                </a:extLst>
              </p:cNvPr>
              <p:cNvCxnSpPr>
                <a:cxnSpLocks/>
                <a:stCxn id="168" idx="6"/>
                <a:endCxn id="170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CE0B4E4-67AD-4547-87DC-EAEF3775DA8D}"/>
                  </a:ext>
                </a:extLst>
              </p:cNvPr>
              <p:cNvCxnSpPr>
                <a:cxnSpLocks/>
                <a:stCxn id="169" idx="6"/>
                <a:endCxn id="171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7CEE9FA-0D26-4EDE-A8B2-B0361F526617}"/>
                  </a:ext>
                </a:extLst>
              </p:cNvPr>
              <p:cNvCxnSpPr>
                <a:cxnSpLocks/>
                <a:stCxn id="172" idx="2"/>
                <a:endCxn id="168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B6F25E54-6114-414E-B7C2-F6D9CB29E8F4}"/>
                  </a:ext>
                </a:extLst>
              </p:cNvPr>
              <p:cNvCxnSpPr>
                <a:cxnSpLocks/>
                <a:stCxn id="172" idx="2"/>
                <a:endCxn id="169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B4449C4-EDFB-4E9A-8913-222DB38DC8B2}"/>
                  </a:ext>
                </a:extLst>
              </p:cNvPr>
              <p:cNvCxnSpPr>
                <a:cxnSpLocks/>
                <a:stCxn id="167" idx="6"/>
                <a:endCxn id="171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195B1D19-AB8C-47E3-9B16-3D37617ADD2A}"/>
                  </a:ext>
                </a:extLst>
              </p:cNvPr>
              <p:cNvCxnSpPr>
                <a:cxnSpLocks/>
                <a:stCxn id="168" idx="6"/>
                <a:endCxn id="171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290971E-EA1C-49EE-A067-A7893699ED0F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7D37620A-BC6C-442B-8EAB-DDA42D45919E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B62917F-26E5-4D89-82AB-0C7666F7D34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23B3B5B-EC35-4046-AE8B-1ED1C30995DE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5ADF776-F2A4-48FF-B62C-2CDA32F0AFF0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9027EE0-AF43-4A1E-9615-D624B0ABEC6A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293805-0D27-40C9-95C9-0628AA7E722E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A072A9F-2955-458C-9284-D7F816BD3A43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33E54E-A41A-4BEA-A325-177E3EB15FB4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B912D066-5AAC-47AC-B126-35CB9F3704D5}"/>
              </a:ext>
            </a:extLst>
          </p:cNvPr>
          <p:cNvSpPr txBox="1"/>
          <p:nvPr/>
        </p:nvSpPr>
        <p:spPr>
          <a:xfrm>
            <a:off x="1303399" y="1989827"/>
            <a:ext cx="92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2127885" y="310166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Sentiment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F78A9ACD-4F2D-4C48-BA04-7F3C7C75A776}"/>
              </a:ext>
            </a:extLst>
          </p:cNvPr>
          <p:cNvGrpSpPr/>
          <p:nvPr/>
        </p:nvGrpSpPr>
        <p:grpSpPr>
          <a:xfrm>
            <a:off x="2127885" y="5087099"/>
            <a:ext cx="2095339" cy="1668097"/>
            <a:chOff x="1175521" y="1413676"/>
            <a:chExt cx="2634149" cy="2097043"/>
          </a:xfrm>
        </p:grpSpPr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DFD3C285-F257-4A8F-88E1-546BC4BDD410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3E382F3C-D776-4862-9792-DC70FA61D07E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E0AB42F-542F-405A-A10A-AAA7E3751784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0D08227C-DC0E-40E3-A14A-93BE905684A4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D73B38A4-51EE-4410-AD81-E6E0B1B2F866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8B0DC4BA-7C5D-4264-8680-655C5640CD75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2CF8A9C9-CA6D-454B-870F-9C779138B929}"/>
                </a:ext>
              </a:extLst>
            </p:cNvPr>
            <p:cNvCxnSpPr>
              <a:stCxn id="215" idx="6"/>
              <a:endCxn id="218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3BDE593A-EAC6-49B8-AA1A-8D40B7777979}"/>
                </a:ext>
              </a:extLst>
            </p:cNvPr>
            <p:cNvCxnSpPr>
              <a:cxnSpLocks/>
              <a:stCxn id="216" idx="6"/>
              <a:endCxn id="218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82698E95-C8FC-4F8F-834F-062925DF99C5}"/>
                </a:ext>
              </a:extLst>
            </p:cNvPr>
            <p:cNvCxnSpPr>
              <a:cxnSpLocks/>
              <a:stCxn id="217" idx="6"/>
              <a:endCxn id="219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C5C3F335-E0E4-4A66-80EA-355028785112}"/>
                </a:ext>
              </a:extLst>
            </p:cNvPr>
            <p:cNvCxnSpPr>
              <a:cxnSpLocks/>
              <a:stCxn id="220" idx="2"/>
              <a:endCxn id="216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6BB3218B-C003-4C30-8F7C-34551AF5B7EA}"/>
                </a:ext>
              </a:extLst>
            </p:cNvPr>
            <p:cNvCxnSpPr>
              <a:cxnSpLocks/>
              <a:stCxn id="220" idx="2"/>
              <a:endCxn id="217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ACE36256-65C8-4482-B2D8-F4A2D03459D9}"/>
                </a:ext>
              </a:extLst>
            </p:cNvPr>
            <p:cNvCxnSpPr>
              <a:cxnSpLocks/>
              <a:stCxn id="215" idx="6"/>
              <a:endCxn id="219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0C26D02-E2A9-403D-8FD8-FF859E59F5AB}"/>
                </a:ext>
              </a:extLst>
            </p:cNvPr>
            <p:cNvCxnSpPr>
              <a:cxnSpLocks/>
              <a:stCxn id="216" idx="6"/>
              <a:endCxn id="219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A819C3A3-BDDF-4A2A-B82E-AD671F713EA5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255BEECC-206E-47E1-A58F-1C7F6139BF44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D250525F-3DBD-4FC2-8410-97EB6CFA195F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02572FBC-0061-49E0-8C0D-40D4DB4213C0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E02739EB-6C2F-4EC9-AE00-E0D62DF65B75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08CBCEFF-3423-4B34-8D2B-060FD054F252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981C9E0A-2282-40D5-B5B1-14F625C8F508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06ACC8BB-36E9-4261-99C2-1CF6DB49D586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839D76A9-8BEA-4E31-AA6A-D234CC1F9D88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EF2F6D4-62CD-49CE-9F44-EF36AA470CCC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Emotion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F59798BE-952D-4B3D-AFBC-CAC426CE8927}"/>
              </a:ext>
            </a:extLst>
          </p:cNvPr>
          <p:cNvSpPr txBox="1"/>
          <p:nvPr/>
        </p:nvSpPr>
        <p:spPr>
          <a:xfrm>
            <a:off x="1156490" y="3847149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Sentiment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6EA9A192-B114-4746-A0BF-417033CC9DE5}"/>
              </a:ext>
            </a:extLst>
          </p:cNvPr>
          <p:cNvSpPr txBox="1"/>
          <p:nvPr/>
        </p:nvSpPr>
        <p:spPr>
          <a:xfrm>
            <a:off x="1210883" y="5832583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Emotion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810A963-4AFD-4B6A-8E47-BF94C1EC75C6}"/>
              </a:ext>
            </a:extLst>
          </p:cNvPr>
          <p:cNvCxnSpPr>
            <a:cxnSpLocks/>
          </p:cNvCxnSpPr>
          <p:nvPr/>
        </p:nvCxnSpPr>
        <p:spPr>
          <a:xfrm flipV="1">
            <a:off x="4065838" y="2169839"/>
            <a:ext cx="502319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</p:cNvCxnSpPr>
          <p:nvPr/>
        </p:nvCxnSpPr>
        <p:spPr>
          <a:xfrm flipV="1">
            <a:off x="4065838" y="4031173"/>
            <a:ext cx="502319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4F57A0EB-238B-4FC5-99DA-8A79D3C1E1A3}"/>
              </a:ext>
            </a:extLst>
          </p:cNvPr>
          <p:cNvCxnSpPr>
            <a:cxnSpLocks/>
          </p:cNvCxnSpPr>
          <p:nvPr/>
        </p:nvCxnSpPr>
        <p:spPr>
          <a:xfrm flipV="1">
            <a:off x="4065838" y="6020085"/>
            <a:ext cx="502319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0939CFC-0394-4C19-9604-35BED360BD84}"/>
              </a:ext>
            </a:extLst>
          </p:cNvPr>
          <p:cNvGrpSpPr/>
          <p:nvPr/>
        </p:nvGrpSpPr>
        <p:grpSpPr>
          <a:xfrm rot="5400000">
            <a:off x="4273508" y="2000692"/>
            <a:ext cx="1222578" cy="338294"/>
            <a:chOff x="4206426" y="1892765"/>
            <a:chExt cx="1222578" cy="338294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F66368E2-F8AC-4EB1-863A-60E0D89D8738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36F11BC3-BF8F-4068-BBA9-08FE3889AA4E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6B00E2B2-7A84-4E05-843A-89E1E1A0563F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2C3EE65-9FF7-4A20-A894-B1EF149EA9C3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B503E10-89FA-46B7-B4D4-4EF3CAD59A23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5047295-44A2-4805-8663-D5C2A6812B4E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4094103" y="107806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4273508" y="3873592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F6D926E0-5967-4DDA-85B3-878BD5238BDA}"/>
              </a:ext>
            </a:extLst>
          </p:cNvPr>
          <p:cNvGrpSpPr/>
          <p:nvPr/>
        </p:nvGrpSpPr>
        <p:grpSpPr>
          <a:xfrm rot="5400000">
            <a:off x="4273508" y="5861849"/>
            <a:ext cx="1222578" cy="338294"/>
            <a:chOff x="4206426" y="1892765"/>
            <a:chExt cx="1222578" cy="338294"/>
          </a:xfrm>
        </p:grpSpPr>
        <p:sp>
          <p:nvSpPr>
            <p:cNvPr id="263" name="사각형: 둥근 모서리 262">
              <a:extLst>
                <a:ext uri="{FF2B5EF4-FFF2-40B4-BE49-F238E27FC236}">
                  <a16:creationId xmlns:a16="http://schemas.microsoft.com/office/drawing/2014/main" id="{AC5B1743-230E-409E-8FEC-B33B198DEC1C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9DE00BFE-2FF7-46A1-AA6A-B7CA9E1F1552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4A1E11E9-E5CB-415E-A789-FDB690DF54F9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9C936A32-6A65-47A8-AF13-7F9DA8DE1687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238FA246-15F5-4813-AD02-14B7F8077807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4955D931-D938-4317-B319-BF24BBFDCD40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8872794" y="1616104"/>
            <a:ext cx="960575" cy="767239"/>
            <a:chOff x="10194198" y="3435108"/>
            <a:chExt cx="960575" cy="76723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3435108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4444" r="-41667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C2A31333-0504-4616-971E-192EA91B2D66}"/>
              </a:ext>
            </a:extLst>
          </p:cNvPr>
          <p:cNvCxnSpPr>
            <a:cxnSpLocks/>
            <a:stCxn id="249" idx="0"/>
            <a:endCxn id="313" idx="0"/>
          </p:cNvCxnSpPr>
          <p:nvPr/>
        </p:nvCxnSpPr>
        <p:spPr>
          <a:xfrm flipV="1">
            <a:off x="5053944" y="2169598"/>
            <a:ext cx="1032584" cy="2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AC00B732-10FC-443D-8291-CE473B32CF19}"/>
              </a:ext>
            </a:extLst>
          </p:cNvPr>
          <p:cNvGrpSpPr/>
          <p:nvPr/>
        </p:nvGrpSpPr>
        <p:grpSpPr>
          <a:xfrm rot="16200000">
            <a:off x="5644386" y="2000451"/>
            <a:ext cx="1222578" cy="338294"/>
            <a:chOff x="4206426" y="1885145"/>
            <a:chExt cx="1222578" cy="338294"/>
          </a:xfrm>
        </p:grpSpPr>
        <p:sp>
          <p:nvSpPr>
            <p:cNvPr id="313" name="사각형: 둥근 모서리 312">
              <a:extLst>
                <a:ext uri="{FF2B5EF4-FFF2-40B4-BE49-F238E27FC236}">
                  <a16:creationId xmlns:a16="http://schemas.microsoft.com/office/drawing/2014/main" id="{0D41716A-907F-4AEE-AA15-FF5DAF1C2106}"/>
                </a:ext>
              </a:extLst>
            </p:cNvPr>
            <p:cNvSpPr/>
            <p:nvPr/>
          </p:nvSpPr>
          <p:spPr>
            <a:xfrm>
              <a:off x="4206426" y="188514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BBD2659A-3ADD-4454-BBEF-B908A307AB57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타원 314">
              <a:extLst>
                <a:ext uri="{FF2B5EF4-FFF2-40B4-BE49-F238E27FC236}">
                  <a16:creationId xmlns:a16="http://schemas.microsoft.com/office/drawing/2014/main" id="{17EC6DDE-0D72-4B30-ACC8-41FDA6358FC8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타원 315">
              <a:extLst>
                <a:ext uri="{FF2B5EF4-FFF2-40B4-BE49-F238E27FC236}">
                  <a16:creationId xmlns:a16="http://schemas.microsoft.com/office/drawing/2014/main" id="{6B906590-FA71-4A89-A37F-5D6FB27938BA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타원 316">
              <a:extLst>
                <a:ext uri="{FF2B5EF4-FFF2-40B4-BE49-F238E27FC236}">
                  <a16:creationId xmlns:a16="http://schemas.microsoft.com/office/drawing/2014/main" id="{150DDC00-E0FA-4011-9728-C5E320D27499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타원 317">
              <a:extLst>
                <a:ext uri="{FF2B5EF4-FFF2-40B4-BE49-F238E27FC236}">
                  <a16:creationId xmlns:a16="http://schemas.microsoft.com/office/drawing/2014/main" id="{D82B6FD1-7DF9-4B63-B6AB-4629870D51F4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9" name="TextBox 318">
            <a:extLst>
              <a:ext uri="{FF2B5EF4-FFF2-40B4-BE49-F238E27FC236}">
                <a16:creationId xmlns:a16="http://schemas.microsoft.com/office/drawing/2014/main" id="{64B8B61D-EDB4-4372-8F49-82D82F5CD12E}"/>
              </a:ext>
            </a:extLst>
          </p:cNvPr>
          <p:cNvSpPr txBox="1"/>
          <p:nvPr/>
        </p:nvSpPr>
        <p:spPr>
          <a:xfrm>
            <a:off x="5478433" y="1061493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New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7345600" y="1760493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313" idx="2"/>
            <a:endCxn id="320" idx="1"/>
          </p:cNvCxnSpPr>
          <p:nvPr/>
        </p:nvCxnSpPr>
        <p:spPr>
          <a:xfrm flipV="1">
            <a:off x="6424822" y="2169597"/>
            <a:ext cx="92077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8163808" y="2169597"/>
            <a:ext cx="98268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FFA18BF4-77BB-4B24-B832-25DE4DE176B4}"/>
              </a:ext>
            </a:extLst>
          </p:cNvPr>
          <p:cNvSpPr/>
          <p:nvPr/>
        </p:nvSpPr>
        <p:spPr>
          <a:xfrm>
            <a:off x="4309268" y="1089436"/>
            <a:ext cx="2535496" cy="567229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DB12944E-5626-4265-A5CF-6A7D2DE7DAA7}"/>
              </a:ext>
            </a:extLst>
          </p:cNvPr>
          <p:cNvCxnSpPr>
            <a:cxnSpLocks/>
            <a:stCxn id="256" idx="1"/>
            <a:endCxn id="249" idx="3"/>
          </p:cNvCxnSpPr>
          <p:nvPr/>
        </p:nvCxnSpPr>
        <p:spPr>
          <a:xfrm flipV="1">
            <a:off x="4884797" y="2781128"/>
            <a:ext cx="0" cy="650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51687DA4-141F-43E7-A9CD-8E4FD3C7DE65}"/>
              </a:ext>
            </a:extLst>
          </p:cNvPr>
          <p:cNvCxnSpPr>
            <a:cxnSpLocks/>
            <a:stCxn id="263" idx="1"/>
            <a:endCxn id="256" idx="3"/>
          </p:cNvCxnSpPr>
          <p:nvPr/>
        </p:nvCxnSpPr>
        <p:spPr>
          <a:xfrm flipV="1">
            <a:off x="4884797" y="4654028"/>
            <a:ext cx="0" cy="7656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5E999A71-A4EF-4D60-AE6B-7ABC5615D277}"/>
              </a:ext>
            </a:extLst>
          </p:cNvPr>
          <p:cNvGrpSpPr/>
          <p:nvPr/>
        </p:nvGrpSpPr>
        <p:grpSpPr>
          <a:xfrm>
            <a:off x="9148777" y="3437672"/>
            <a:ext cx="413173" cy="413173"/>
            <a:chOff x="10467900" y="2664429"/>
            <a:chExt cx="413173" cy="413173"/>
          </a:xfrm>
        </p:grpSpPr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97C79EC3-EA4D-44FB-B486-FB8BAC8BE886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E6CFF2C7-0C7E-44A7-95FA-C0C6C7E420F8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AA2D53ED-696C-4B86-BAB6-E87254A35AE5}"/>
              </a:ext>
            </a:extLst>
          </p:cNvPr>
          <p:cNvCxnSpPr>
            <a:cxnSpLocks/>
            <a:stCxn id="147" idx="0"/>
            <a:endCxn id="293" idx="4"/>
          </p:cNvCxnSpPr>
          <p:nvPr/>
        </p:nvCxnSpPr>
        <p:spPr>
          <a:xfrm flipH="1" flipV="1">
            <a:off x="9353083" y="2383343"/>
            <a:ext cx="2281" cy="10543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E6790D2C-921E-486C-812D-4209C1ED3857}"/>
              </a:ext>
            </a:extLst>
          </p:cNvPr>
          <p:cNvSpPr txBox="1"/>
          <p:nvPr/>
        </p:nvSpPr>
        <p:spPr>
          <a:xfrm>
            <a:off x="8902364" y="3738674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562A9F39-C609-4C26-8126-FAFB670BE67C}"/>
              </a:ext>
            </a:extLst>
          </p:cNvPr>
          <p:cNvSpPr txBox="1"/>
          <p:nvPr/>
        </p:nvSpPr>
        <p:spPr>
          <a:xfrm>
            <a:off x="6992257" y="5497923"/>
            <a:ext cx="5010650" cy="7867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Train Loss : |A-B| + |A-C| + |Prediction-Target|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Testset</a:t>
            </a:r>
            <a:r>
              <a:rPr lang="en-US" altLang="ko-KR" sz="16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 : only rating dataset (Cover: rating O, review X)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F034D8AE-5EDD-441A-8884-51BF8DED2FFA}"/>
              </a:ext>
            </a:extLst>
          </p:cNvPr>
          <p:cNvSpPr txBox="1"/>
          <p:nvPr/>
        </p:nvSpPr>
        <p:spPr>
          <a:xfrm>
            <a:off x="4954642" y="2424087"/>
            <a:ext cx="479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A</a:t>
            </a:r>
            <a:endParaRPr lang="ko-KR" altLang="en-US" sz="16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E92F76A-AAFA-44C4-8095-036CD8A8E7A9}"/>
              </a:ext>
            </a:extLst>
          </p:cNvPr>
          <p:cNvSpPr txBox="1"/>
          <p:nvPr/>
        </p:nvSpPr>
        <p:spPr>
          <a:xfrm>
            <a:off x="4954642" y="4308151"/>
            <a:ext cx="479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B</a:t>
            </a:r>
            <a:endParaRPr lang="ko-KR" altLang="en-US" sz="16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4C912706-60B5-4F21-8563-A8E27474D2B7}"/>
              </a:ext>
            </a:extLst>
          </p:cNvPr>
          <p:cNvSpPr txBox="1"/>
          <p:nvPr/>
        </p:nvSpPr>
        <p:spPr>
          <a:xfrm>
            <a:off x="4954642" y="6297175"/>
            <a:ext cx="479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C</a:t>
            </a:r>
            <a:endParaRPr lang="ko-KR" altLang="en-US" sz="16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464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 – Motivation</a:t>
            </a:r>
          </a:p>
        </p:txBody>
      </p:sp>
      <p:sp>
        <p:nvSpPr>
          <p:cNvPr id="9" name="Google Shape;135;p32">
            <a:extLst>
              <a:ext uri="{FF2B5EF4-FFF2-40B4-BE49-F238E27FC236}">
                <a16:creationId xmlns:a16="http://schemas.microsoft.com/office/drawing/2014/main" id="{7165B893-6961-44E7-A9DC-E3EEF70F0C98}"/>
              </a:ext>
            </a:extLst>
          </p:cNvPr>
          <p:cNvSpPr txBox="1"/>
          <p:nvPr/>
        </p:nvSpPr>
        <p:spPr>
          <a:xfrm>
            <a:off x="2" y="1093018"/>
            <a:ext cx="12191998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Industry of Recommender System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 experience(UX) is required for 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personalized marketing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When watching the movies, UX may be expressed as 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Sentiment/Emotion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data.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Cinematic Experience (CX)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[1]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It means an unforgettable experience from watching a film.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User’s psychological information  -&gt; Sentiment/Emotion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Rational basis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[2]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User’s feelings are reflected in the movie review.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There is a correlation between emotions about the movie reviews and satisfaction.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Emotional information can be used as personalized data.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ED09DB-3F7C-4D7E-9E05-85B9EBAE0E05}"/>
              </a:ext>
            </a:extLst>
          </p:cNvPr>
          <p:cNvSpPr txBox="1"/>
          <p:nvPr/>
        </p:nvSpPr>
        <p:spPr>
          <a:xfrm>
            <a:off x="130628" y="6255171"/>
            <a:ext cx="8322906" cy="57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[1] Cinematic experience, film space, and the child’s world (Canadian Journal of Film Studies 2010)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[2] The impact of emotions on the helpfulness of movie reviews (JART 2015)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FDA8FD5-8C4C-4FA9-8761-1929DA97D3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238" y="1614347"/>
            <a:ext cx="1604713" cy="160471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89B7CEC-BDCD-4A11-9928-1083579649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030" y="4080029"/>
            <a:ext cx="1535127" cy="153512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C5F390F-F5F9-4DE8-B7A7-37F0491A04CF}"/>
              </a:ext>
            </a:extLst>
          </p:cNvPr>
          <p:cNvCxnSpPr>
            <a:cxnSpLocks/>
          </p:cNvCxnSpPr>
          <p:nvPr/>
        </p:nvCxnSpPr>
        <p:spPr>
          <a:xfrm>
            <a:off x="1034" y="6309360"/>
            <a:ext cx="121909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6625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35;p32">
            <a:extLst>
              <a:ext uri="{FF2B5EF4-FFF2-40B4-BE49-F238E27FC236}">
                <a16:creationId xmlns:a16="http://schemas.microsoft.com/office/drawing/2014/main" id="{263725F8-247F-4E72-9287-28C62C65E364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05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Feedback (</a:t>
            </a:r>
            <a:r>
              <a:rPr lang="ko-KR" altLang="en-US" sz="3600" b="1" dirty="0" err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이문용</a:t>
            </a:r>
            <a:r>
              <a:rPr lang="ko-KR" altLang="en-US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교수님</a:t>
            </a: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107B81A-DF16-4371-A1E8-EF18E2ADDC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54"/>
          <a:stretch/>
        </p:blipFill>
        <p:spPr>
          <a:xfrm>
            <a:off x="2979400" y="1158397"/>
            <a:ext cx="6132631" cy="563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88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 – Industrial Cases</a:t>
            </a: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Industrial Cases of Sentiment/Emotion for </a:t>
            </a:r>
            <a:r>
              <a:rPr lang="en-US" altLang="ko-KR" sz="2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Personalized Recommendation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Netflix 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Emotional analytics to improve CX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Emotional analytics enable businesses to obtain customer feedback.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2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YouTube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Report : Sentiment(5-levels), Emotion(part level)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365A22-21D6-4FB8-84C2-CB2B142BC0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765" b="15833"/>
          <a:stretch/>
        </p:blipFill>
        <p:spPr>
          <a:xfrm>
            <a:off x="4108356" y="5305927"/>
            <a:ext cx="3975287" cy="11588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1CA238-7F99-4F19-A858-D4EA86498D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371" r="1984" b="5827"/>
          <a:stretch/>
        </p:blipFill>
        <p:spPr>
          <a:xfrm>
            <a:off x="8739554" y="4707254"/>
            <a:ext cx="3325682" cy="1761066"/>
          </a:xfrm>
          <a:prstGeom prst="rect">
            <a:avLst/>
          </a:prstGeom>
        </p:spPr>
      </p:pic>
      <p:pic>
        <p:nvPicPr>
          <p:cNvPr id="2050" name="Picture 2" descr="유튜브(YouTube) 로고 AI 파일(일러스트레이터)">
            <a:extLst>
              <a:ext uri="{FF2B5EF4-FFF2-40B4-BE49-F238E27FC236}">
                <a16:creationId xmlns:a16="http://schemas.microsoft.com/office/drawing/2014/main" id="{F5C9C58D-C4F9-4757-A5B1-888900FC99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" t="25883" r="2277" b="25864"/>
          <a:stretch/>
        </p:blipFill>
        <p:spPr bwMode="auto">
          <a:xfrm>
            <a:off x="1465514" y="5710786"/>
            <a:ext cx="1986931" cy="7428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257E0B-9E2E-465C-B0C2-C1EB127AE66A}"/>
              </a:ext>
            </a:extLst>
          </p:cNvPr>
          <p:cNvSpPr txBox="1"/>
          <p:nvPr/>
        </p:nvSpPr>
        <p:spPr>
          <a:xfrm>
            <a:off x="5130800" y="6464746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&lt;Sentiment&gt;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DCAD09-703F-44BC-9DDA-7F7C2521C1D9}"/>
              </a:ext>
            </a:extLst>
          </p:cNvPr>
          <p:cNvSpPr txBox="1"/>
          <p:nvPr/>
        </p:nvSpPr>
        <p:spPr>
          <a:xfrm>
            <a:off x="9437195" y="6453607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&lt;Emotion&gt;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2" name="Picture 4" descr="넷플릭스(NETFLIX) 로고 AI 파일(일러스트레이터)">
            <a:extLst>
              <a:ext uri="{FF2B5EF4-FFF2-40B4-BE49-F238E27FC236}">
                <a16:creationId xmlns:a16="http://schemas.microsoft.com/office/drawing/2014/main" id="{997B3D36-6FF2-42D3-A7E7-815EF39D69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02" b="23875"/>
          <a:stretch/>
        </p:blipFill>
        <p:spPr bwMode="auto">
          <a:xfrm>
            <a:off x="7061200" y="3255197"/>
            <a:ext cx="1560669" cy="58346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230FB88-36E3-4556-B42E-240FCD3F05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2318" y="2558017"/>
            <a:ext cx="3132918" cy="12806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63D0DB-4FFA-4E58-ADD3-65005639D19F}"/>
              </a:ext>
            </a:extLst>
          </p:cNvPr>
          <p:cNvSpPr txBox="1"/>
          <p:nvPr/>
        </p:nvSpPr>
        <p:spPr>
          <a:xfrm>
            <a:off x="9184756" y="3848832"/>
            <a:ext cx="2628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&lt;Technical report&gt;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1601911-9256-4A38-BDD6-E5CE7B11B5F2}"/>
              </a:ext>
            </a:extLst>
          </p:cNvPr>
          <p:cNvSpPr/>
          <p:nvPr/>
        </p:nvSpPr>
        <p:spPr>
          <a:xfrm>
            <a:off x="9098279" y="5230707"/>
            <a:ext cx="1046481" cy="2099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2915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 – Research Question(RQ)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C4F0084-ADB8-4ED9-A836-7C84652BA5B2}"/>
              </a:ext>
            </a:extLst>
          </p:cNvPr>
          <p:cNvSpPr/>
          <p:nvPr/>
        </p:nvSpPr>
        <p:spPr>
          <a:xfrm>
            <a:off x="799252" y="1301452"/>
            <a:ext cx="10593499" cy="99608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RQ1) Is it possible to improve performance by embedding 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an ordinal feature 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and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          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 categorical feature 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together in GCN?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A2FD97A-B9D2-47A0-AE17-4ED7F48D4374}"/>
              </a:ext>
            </a:extLst>
          </p:cNvPr>
          <p:cNvSpPr/>
          <p:nvPr/>
        </p:nvSpPr>
        <p:spPr>
          <a:xfrm>
            <a:off x="799251" y="3014798"/>
            <a:ext cx="10593499" cy="64629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RQ2) Which model performs the best rating prediction in recommender system algorithms?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9070ACA-168B-49FC-971C-F05A1E8EB86D}"/>
              </a:ext>
            </a:extLst>
          </p:cNvPr>
          <p:cNvSpPr/>
          <p:nvPr/>
        </p:nvSpPr>
        <p:spPr>
          <a:xfrm>
            <a:off x="799252" y="4397923"/>
            <a:ext cx="10593498" cy="64629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RQ3) Is there 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 significant difference 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when sentiment and emotion are reflected </a:t>
            </a:r>
            <a:r>
              <a:rPr lang="en-US" altLang="ko-KR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 the model?</a:t>
            </a:r>
            <a:endParaRPr lang="en-US" altLang="ko-KR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2A10B79-39C4-4264-AB4F-BAFF084320A8}"/>
              </a:ext>
            </a:extLst>
          </p:cNvPr>
          <p:cNvSpPr/>
          <p:nvPr/>
        </p:nvSpPr>
        <p:spPr>
          <a:xfrm>
            <a:off x="799252" y="5776143"/>
            <a:ext cx="10593498" cy="64629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RQ4) Which 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embedding framework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performs </a:t>
            </a:r>
            <a:r>
              <a:rPr lang="en-US" altLang="ko-KR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the best?</a:t>
            </a:r>
            <a:endParaRPr lang="en-US" altLang="ko-KR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943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020497" y="2921168"/>
            <a:ext cx="61527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655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Background</a:t>
            </a: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Definition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divides user’s positive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and negative feelings into 5-levels. (Type: ordinal)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2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divides user’s psychological feelings into 6-levels. (Type: categorical)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3D2AEE4-8C49-4727-AF7E-E0ACB3E392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322406"/>
              </p:ext>
            </p:extLst>
          </p:nvPr>
        </p:nvGraphicFramePr>
        <p:xfrm>
          <a:off x="2031999" y="2051999"/>
          <a:ext cx="8128000" cy="1010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Negative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Negative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Neutral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Positive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Positive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2F450AF-66E1-4289-8592-DC7161FD7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216775"/>
              </p:ext>
            </p:extLst>
          </p:nvPr>
        </p:nvGraphicFramePr>
        <p:xfrm>
          <a:off x="2031999" y="4153425"/>
          <a:ext cx="8128002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724539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anger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fear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joy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love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sadness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surprise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362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</a:p>
        </p:txBody>
      </p:sp>
      <p:sp>
        <p:nvSpPr>
          <p:cNvPr id="9" name="Google Shape;135;p32">
            <a:extLst>
              <a:ext uri="{FF2B5EF4-FFF2-40B4-BE49-F238E27FC236}">
                <a16:creationId xmlns:a16="http://schemas.microsoft.com/office/drawing/2014/main" id="{36561EE0-67FD-4AEC-8FAB-F1AC7A928AE9}"/>
              </a:ext>
            </a:extLst>
          </p:cNvPr>
          <p:cNvSpPr txBox="1"/>
          <p:nvPr/>
        </p:nvSpPr>
        <p:spPr>
          <a:xfrm>
            <a:off x="0" y="1036320"/>
            <a:ext cx="12191999" cy="2275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Emotion Analysis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[1]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impact of emotions on the helpfulness of movie reviews (JART 2015)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[2] Tensor-based tag emotion aware recommendation with probabilistic ranking. (KSII 2019)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[3] Item recommendation using tag emotion in social cataloging services. (ScienceDirect 2017)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[4] Using Affective Features from Media Content Metadata for Better Movie Recommendations (KDIR 2020)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Detect movie overviews’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implicit affective features like emotion and sentiment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Strength: reflect dynamic information like user’s emotion and sentiment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	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3" name="Google Shape;135;p32">
            <a:extLst>
              <a:ext uri="{FF2B5EF4-FFF2-40B4-BE49-F238E27FC236}">
                <a16:creationId xmlns:a16="http://schemas.microsoft.com/office/drawing/2014/main" id="{8DAC3C65-2965-464A-9A1B-4216E08C693E}"/>
              </a:ext>
            </a:extLst>
          </p:cNvPr>
          <p:cNvSpPr txBox="1"/>
          <p:nvPr/>
        </p:nvSpPr>
        <p:spPr>
          <a:xfrm>
            <a:off x="0" y="3261696"/>
            <a:ext cx="12191999" cy="574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Sentiment Analysis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[5] Review Sentiment-Guided Scalable Deep Recommender System (SIGIR 2018)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[6] How to improve the accuracy of recommendation systems: Combining ratings and review texts sentiment scores. (JIIS 2019)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[7] The impact of </a:t>
            </a:r>
            <a:r>
              <a:rPr lang="en-US" altLang="ko-KR" sz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 on the helpfulness of movie reviews (JART 2015)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There is a correlation between </a:t>
            </a:r>
            <a:r>
              <a:rPr lang="en-US" altLang="ko-KR" sz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 about the movie reviews and satisfaction.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[8] Integrating Collaborative Filtering and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: A Rating Inference Approach (ECAI workshop 2006)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Approach sentiment analysis with statistical techniques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[9] BERT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기반 감성분석을 이용한 추천시스템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(KCI 2021)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Comparing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Emotional Analysis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with ML/DL Techniques and Presenting the Performance of BERT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Limitation : rating inference was only carried out, and explainable recommendation is not possible.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[10] Movie Recommendation System Using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From Microblogging Data (IEEE transactions on computational social systems 2020)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Hybrid RS from collaborative filtering(CF) and content-based filtering(CBF) along with sentiment analysis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852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mpty_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44734</TotalTime>
  <Words>2405</Words>
  <Application>Microsoft Office PowerPoint</Application>
  <PresentationFormat>와이드스크린</PresentationFormat>
  <Paragraphs>826</Paragraphs>
  <Slides>40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40</vt:i4>
      </vt:variant>
    </vt:vector>
  </HeadingPairs>
  <TitlesOfParts>
    <vt:vector size="51" baseType="lpstr">
      <vt:lpstr>바탕</vt:lpstr>
      <vt:lpstr>굴림</vt:lpstr>
      <vt:lpstr>Times New Roman</vt:lpstr>
      <vt:lpstr>Arial</vt:lpstr>
      <vt:lpstr>나눔스퀘어</vt:lpstr>
      <vt:lpstr>나눔스퀘어 ExtraBold</vt:lpstr>
      <vt:lpstr>맑은 고딕</vt:lpstr>
      <vt:lpstr>나눔스퀘어 Bold</vt:lpstr>
      <vt:lpstr>Cambria Math</vt:lpstr>
      <vt:lpstr>Office 테마</vt:lpstr>
      <vt:lpstr>Empty_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LeeCheonsol</cp:lastModifiedBy>
  <cp:revision>1330</cp:revision>
  <dcterms:created xsi:type="dcterms:W3CDTF">2018-08-30T11:36:00Z</dcterms:created>
  <dcterms:modified xsi:type="dcterms:W3CDTF">2021-11-03T05:59:53Z</dcterms:modified>
</cp:coreProperties>
</file>